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5"/>
  </p:notesMasterIdLst>
  <p:sldIdLst>
    <p:sldId id="256" r:id="rId2"/>
    <p:sldId id="1912" r:id="rId3"/>
    <p:sldId id="1916" r:id="rId4"/>
    <p:sldId id="1895" r:id="rId5"/>
    <p:sldId id="1876" r:id="rId6"/>
    <p:sldId id="1865" r:id="rId7"/>
    <p:sldId id="1879" r:id="rId8"/>
    <p:sldId id="1880" r:id="rId9"/>
    <p:sldId id="1913" r:id="rId10"/>
    <p:sldId id="1914" r:id="rId11"/>
    <p:sldId id="1896" r:id="rId12"/>
    <p:sldId id="1917" r:id="rId13"/>
    <p:sldId id="1919" r:id="rId14"/>
    <p:sldId id="1897" r:id="rId15"/>
    <p:sldId id="1920" r:id="rId16"/>
    <p:sldId id="454" r:id="rId17"/>
    <p:sldId id="1890" r:id="rId18"/>
    <p:sldId id="1891" r:id="rId19"/>
    <p:sldId id="1909" r:id="rId20"/>
    <p:sldId id="1921" r:id="rId21"/>
    <p:sldId id="1910" r:id="rId22"/>
    <p:sldId id="464" r:id="rId23"/>
    <p:sldId id="191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aron Olson" initials="AO" lastIdx="14" clrIdx="0">
    <p:extLst>
      <p:ext uri="{19B8F6BF-5375-455C-9EA6-DF929625EA0E}">
        <p15:presenceInfo xmlns:p15="http://schemas.microsoft.com/office/powerpoint/2012/main" userId="S::aolson@sandia.gov::e981c338-2209-4ae4-be36-a08c987c9c3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F0F"/>
    <a:srgbClr val="1421F4"/>
    <a:srgbClr val="FFFFFF"/>
    <a:srgbClr val="E7E6E6"/>
    <a:srgbClr val="FC4BFB"/>
    <a:srgbClr val="FFC000"/>
    <a:srgbClr val="05B0F0"/>
    <a:srgbClr val="F05551"/>
    <a:srgbClr val="2D4FF3"/>
    <a:srgbClr val="05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54" autoAdjust="0"/>
    <p:restoredTop sz="94695"/>
  </p:normalViewPr>
  <p:slideViewPr>
    <p:cSldViewPr snapToGrid="0">
      <p:cViewPr>
        <p:scale>
          <a:sx n="118" d="100"/>
          <a:sy n="118" d="100"/>
        </p:scale>
        <p:origin x="51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63DFAF-06DC-43B1-BBC9-0429973D07E9}" type="datetimeFigureOut">
              <a:rPr lang="en-US" smtClean="0"/>
              <a:t>4/22/24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4CBC21-0F44-41F4-8EF4-24A9392F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86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an intro to uncertainty quantification</a:t>
            </a:r>
          </a:p>
          <a:p>
            <a:endParaRPr lang="en-US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general, quantity of interest Q, a function of uncertain parameter xi</a:t>
            </a:r>
          </a:p>
          <a:p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UQ propagates some source of uncertainty through a numerical code to evaluate statistics</a:t>
            </a:r>
          </a:p>
          <a:p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Statistics one might be interested in, using the moment equation. Mean is first moment; variance</a:t>
            </a:r>
          </a:p>
          <a:p>
            <a:endParaRPr lang="en-US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use a variety of strategies, surrogate and sampling and hybrid</a:t>
            </a:r>
          </a:p>
          <a:p>
            <a:pPr marL="285750" indent="-285750">
              <a:buFontTx/>
              <a:buChar char="-"/>
            </a:pP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sampling aka MC good for noisy </a:t>
            </a:r>
            <a:r>
              <a:rPr lang="en-US" sz="16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QoI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example </a:t>
            </a:r>
            <a:r>
              <a:rPr lang="en-US" sz="16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</a:t>
            </a:r>
            <a:endParaRPr lang="en-US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general you have some quantity of interest (or </a:t>
            </a:r>
            <a:r>
              <a:rPr lang="en-US" sz="16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QoI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Q as a result of a numerical code. Uncertainty quantification is the process of propagating some sources of uncertainty through the numerical code to evaluate the statistics of your </a:t>
            </a:r>
            <a:r>
              <a:rPr lang="en-US" sz="16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QoI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Q is then a function of you uncertainty parameter, xi</a:t>
            </a:r>
          </a:p>
          <a:p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an example here of some statistics of your </a:t>
            </a:r>
            <a:r>
              <a:rPr lang="en-US" sz="16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QoI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 might be interested in, as functions of the moment equation. So eq. 1 is the order-p moment equation of Q. Eq 2 is the first moment of Q, aka the expectation or mean. The variance can be taken to be the second moment minus the square of the first moment. A simple example of a stochastic system might look mathematically is eq. 4, where you have some differential equation describing your system, and the parameter xi represents uncertainty in your system. </a:t>
            </a:r>
          </a:p>
          <a:p>
            <a:endParaRPr lang="en-US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a variety of UQ strategies – surrogates, sampling-based methods, or hybrids of the two. In general, sampling methods (aka MC methods) are good for systems with noisy quantities of interest. Applied to eq. 4, If you have a numerical solver for a solution of y, a sampling UQ approach would be to sample xi and solve for y as a function of it, then do that a number of times (this is referred to as Monte Carlo UQ). Then, calculate your statistics information to understand how your </a:t>
            </a:r>
            <a:r>
              <a:rPr lang="en-US" sz="16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QoI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reacts as a function of this uncertain parameter, and we can compare to an exact solution to understand how accurate our sampling approach is. </a:t>
            </a:r>
          </a:p>
          <a:p>
            <a:br>
              <a:rPr lang="en-US" sz="1600" dirty="0"/>
            </a:b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323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an intro to uncertainty quantification</a:t>
            </a:r>
          </a:p>
          <a:p>
            <a:endParaRPr lang="en-US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general, quantity of interest Q, a function of uncertain parameter xi</a:t>
            </a:r>
          </a:p>
          <a:p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UQ propagates some source of uncertainty through a numerical code to evaluate statistics</a:t>
            </a:r>
          </a:p>
          <a:p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Statistics one might be interested in, using the moment equation. Mean is first moment; variance</a:t>
            </a:r>
          </a:p>
          <a:p>
            <a:endParaRPr lang="en-US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use a variety of strategies, surrogate and sampling and hybrid</a:t>
            </a:r>
          </a:p>
          <a:p>
            <a:pPr marL="285750" indent="-285750">
              <a:buFontTx/>
              <a:buChar char="-"/>
            </a:pP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sampling aka MC good for noisy </a:t>
            </a:r>
            <a:r>
              <a:rPr lang="en-US" sz="16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QoI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example </a:t>
            </a:r>
            <a:r>
              <a:rPr lang="en-US" sz="16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</a:t>
            </a:r>
            <a:endParaRPr lang="en-US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general you have some quantity of interest (or </a:t>
            </a:r>
            <a:r>
              <a:rPr lang="en-US" sz="16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QoI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Q as a result of a numerical code. Uncertainty quantification is the process of propagating some sources of uncertainty through the numerical code to evaluate the statistics of your </a:t>
            </a:r>
            <a:r>
              <a:rPr lang="en-US" sz="16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QoI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Q is then a function of you uncertainty parameter, xi</a:t>
            </a:r>
          </a:p>
          <a:p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an example here of some statistics of your </a:t>
            </a:r>
            <a:r>
              <a:rPr lang="en-US" sz="16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QoI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 might be interested in, as functions of the moment equation. So eq. 1 is the order-p moment equation of Q. Eq 2 is the first moment of Q, aka the expectation or mean. The variance can be taken to be the second moment minus the square of the first moment. A simple example of a stochastic system might look mathematically is eq. 4, where you have some differential equation describing your system, and the parameter xi represents uncertainty in your system. </a:t>
            </a:r>
          </a:p>
          <a:p>
            <a:endParaRPr lang="en-US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a variety of UQ strategies – surrogates, sampling-based methods, or hybrids of the two. In general, sampling methods (aka MC methods) are good for systems with noisy quantities of interest. Applied to eq. 4, If you have a numerical solver for a solution of y, a sampling UQ approach would be to sample xi and solve for y as a function of it, then do that a number of times (this is referred to as Monte Carlo UQ). Then, calculate your statistics information to understand how your </a:t>
            </a:r>
            <a:r>
              <a:rPr lang="en-US" sz="16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QoI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reacts as a function of this uncertain parameter, and we can compare to an exact solution to understand how accurate our sampling approach is. </a:t>
            </a:r>
          </a:p>
          <a:p>
            <a:br>
              <a:rPr lang="en-US" sz="1600" dirty="0"/>
            </a:b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35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Set parameters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 each UQ sample, sample xi and get </a:t>
            </a:r>
            <a:r>
              <a:rPr lang="en-US" dirty="0" err="1"/>
              <a:t>sigT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Run RT solver for </a:t>
            </a:r>
            <a:r>
              <a:rPr lang="en-US" dirty="0" err="1"/>
              <a:t>N_eta</a:t>
            </a:r>
            <a:r>
              <a:rPr lang="en-US" dirty="0"/>
              <a:t> histories, tally response f</a:t>
            </a:r>
          </a:p>
          <a:p>
            <a:pPr marL="171450" indent="-171450">
              <a:buFontTx/>
              <a:buChar char="-"/>
            </a:pPr>
            <a:r>
              <a:rPr lang="en-US" dirty="0"/>
              <a:t>Calculate T-tilde by averaging all tallies for this sample</a:t>
            </a:r>
          </a:p>
          <a:p>
            <a:pPr marL="171450" indent="-171450">
              <a:buFontTx/>
              <a:buChar char="-"/>
            </a:pPr>
            <a:r>
              <a:rPr lang="en-US" dirty="0"/>
              <a:t>Calculate variance of tallies for this sample</a:t>
            </a:r>
          </a:p>
          <a:p>
            <a:pPr marL="171450" indent="-171450">
              <a:buFontTx/>
              <a:buChar char="-"/>
            </a:pPr>
            <a:r>
              <a:rPr lang="en-US" dirty="0"/>
              <a:t>Once repeated for all samples, avg MC noise over param space aka solver </a:t>
            </a:r>
          </a:p>
          <a:p>
            <a:pPr marL="171450" indent="-171450">
              <a:buFontTx/>
              <a:buChar char="-"/>
            </a:pPr>
            <a:r>
              <a:rPr lang="en-US" dirty="0"/>
              <a:t>Also calculate variance of T-tilde over param space aka total</a:t>
            </a:r>
          </a:p>
          <a:p>
            <a:pPr marL="171450" indent="-171450">
              <a:buFontTx/>
              <a:buChar char="-"/>
            </a:pPr>
            <a:r>
              <a:rPr lang="en-US" dirty="0"/>
              <a:t>Subtract solver from total for parametric variance in UQ space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*click* for each UQ sample, calculate </a:t>
            </a:r>
            <a:r>
              <a:rPr lang="en-US" dirty="0" err="1"/>
              <a:t>sigmaT</a:t>
            </a:r>
            <a:r>
              <a:rPr lang="en-US" dirty="0"/>
              <a:t>, then run mc simulations with </a:t>
            </a:r>
            <a:r>
              <a:rPr lang="en-US" dirty="0" err="1"/>
              <a:t>N_eta</a:t>
            </a:r>
            <a:r>
              <a:rPr lang="en-US" dirty="0"/>
              <a:t> number of histories, each of which has a tally response f. </a:t>
            </a:r>
          </a:p>
          <a:p>
            <a:endParaRPr lang="en-US" dirty="0"/>
          </a:p>
          <a:p>
            <a:r>
              <a:rPr lang="en-US" dirty="0"/>
              <a:t>Calculate the average transmittance for this UQ sample T-tilde, and the variance of the tally responses for this UQ sample</a:t>
            </a:r>
          </a:p>
          <a:p>
            <a:endParaRPr lang="en-US" dirty="0"/>
          </a:p>
          <a:p>
            <a:r>
              <a:rPr lang="en-US" dirty="0"/>
              <a:t>Once the loop over </a:t>
            </a:r>
            <a:r>
              <a:rPr lang="en-US" dirty="0" err="1"/>
              <a:t>N_xi</a:t>
            </a:r>
            <a:r>
              <a:rPr lang="en-US" dirty="0"/>
              <a:t> is complete, we can calculate the average </a:t>
            </a:r>
            <a:r>
              <a:rPr lang="en-US" dirty="0" err="1"/>
              <a:t>sig_eta_sq</a:t>
            </a:r>
            <a:r>
              <a:rPr lang="en-US" dirty="0"/>
              <a:t> over the entire UQ space, the variance of T-tildes over the UQ space, and then the parametric variance var 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078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an intro to uncertainty quantification</a:t>
            </a:r>
          </a:p>
          <a:p>
            <a:endParaRPr lang="en-US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general, quantity of interest Q, a function of uncertain parameter xi</a:t>
            </a:r>
          </a:p>
          <a:p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UQ propagates some source of uncertainty through a numerical code to evaluate statistics</a:t>
            </a:r>
          </a:p>
          <a:p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Statistics one might be interested in, using the moment equation. Mean is first moment; variance</a:t>
            </a:r>
          </a:p>
          <a:p>
            <a:endParaRPr lang="en-US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use a variety of strategies, surrogate and sampling and hybrid</a:t>
            </a:r>
          </a:p>
          <a:p>
            <a:pPr marL="285750" indent="-285750">
              <a:buFontTx/>
              <a:buChar char="-"/>
            </a:pP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sampling aka MC good for noisy </a:t>
            </a:r>
            <a:r>
              <a:rPr lang="en-US" sz="16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QoI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example </a:t>
            </a:r>
            <a:r>
              <a:rPr lang="en-US" sz="16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</a:t>
            </a:r>
            <a:endParaRPr lang="en-US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general you have some quantity of interest (or </a:t>
            </a:r>
            <a:r>
              <a:rPr lang="en-US" sz="16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QoI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Q as a result of a numerical code. Uncertainty quantification is the process of propagating some sources of uncertainty through the numerical code to evaluate the statistics of your </a:t>
            </a:r>
            <a:r>
              <a:rPr lang="en-US" sz="16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QoI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Q is then a function of you uncertainty parameter, xi</a:t>
            </a:r>
          </a:p>
          <a:p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an example here of some statistics of your </a:t>
            </a:r>
            <a:r>
              <a:rPr lang="en-US" sz="16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QoI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 might be interested in, as functions of the moment equation. So eq. 1 is the order-p moment equation of Q. Eq 2 is the first moment of Q, aka the expectation or mean. The variance can be taken to be the second moment minus the square of the first moment. A simple example of a stochastic system might look mathematically is eq. 4, where you have some differential equation describing your system, and the parameter xi represents uncertainty in your system. </a:t>
            </a:r>
          </a:p>
          <a:p>
            <a:endParaRPr lang="en-US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a variety of UQ strategies – surrogates, sampling-based methods, or hybrids of the two. In general, sampling methods (aka MC methods) are good for systems with noisy quantities of interest. Applied to eq. 4, If you have a numerical solver for a solution of y, a sampling UQ approach would be to sample xi and solve for y as a function of it, then do that a number of times (this is referred to as Monte Carlo UQ). Then, calculate your statistics information to understand how your </a:t>
            </a:r>
            <a:r>
              <a:rPr lang="en-US" sz="16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QoI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reacts as a function of this uncertain parameter, and we can compare to an exact solution to understand how accurate our sampling approach is. </a:t>
            </a:r>
          </a:p>
          <a:p>
            <a:br>
              <a:rPr lang="en-US" sz="1600" dirty="0"/>
            </a:b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05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Set parameters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 each UQ sample, sample xi and get </a:t>
            </a:r>
            <a:r>
              <a:rPr lang="en-US" dirty="0" err="1"/>
              <a:t>sigT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Run RT solver for </a:t>
            </a:r>
            <a:r>
              <a:rPr lang="en-US" dirty="0" err="1"/>
              <a:t>N_eta</a:t>
            </a:r>
            <a:r>
              <a:rPr lang="en-US" dirty="0"/>
              <a:t> histories, tally response f</a:t>
            </a:r>
          </a:p>
          <a:p>
            <a:pPr marL="171450" indent="-171450">
              <a:buFontTx/>
              <a:buChar char="-"/>
            </a:pPr>
            <a:r>
              <a:rPr lang="en-US" dirty="0"/>
              <a:t>Calculate T-tilde by averaging all tallies for this sample</a:t>
            </a:r>
          </a:p>
          <a:p>
            <a:pPr marL="171450" indent="-171450">
              <a:buFontTx/>
              <a:buChar char="-"/>
            </a:pPr>
            <a:r>
              <a:rPr lang="en-US" dirty="0"/>
              <a:t>Calculate variance of tallies for this sample</a:t>
            </a:r>
          </a:p>
          <a:p>
            <a:pPr marL="171450" indent="-171450">
              <a:buFontTx/>
              <a:buChar char="-"/>
            </a:pPr>
            <a:r>
              <a:rPr lang="en-US" dirty="0"/>
              <a:t>Once repeated for all samples, avg MC noise over param space aka solver </a:t>
            </a:r>
          </a:p>
          <a:p>
            <a:pPr marL="171450" indent="-171450">
              <a:buFontTx/>
              <a:buChar char="-"/>
            </a:pPr>
            <a:r>
              <a:rPr lang="en-US" dirty="0"/>
              <a:t>Also calculate variance of T-tilde over param space aka total</a:t>
            </a:r>
          </a:p>
          <a:p>
            <a:pPr marL="171450" indent="-171450">
              <a:buFontTx/>
              <a:buChar char="-"/>
            </a:pPr>
            <a:r>
              <a:rPr lang="en-US" dirty="0"/>
              <a:t>Subtract solver from total for parametric variance in UQ space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*click* for each UQ sample, calculate </a:t>
            </a:r>
            <a:r>
              <a:rPr lang="en-US" dirty="0" err="1"/>
              <a:t>sigmaT</a:t>
            </a:r>
            <a:r>
              <a:rPr lang="en-US" dirty="0"/>
              <a:t>, then run mc simulations with </a:t>
            </a:r>
            <a:r>
              <a:rPr lang="en-US" dirty="0" err="1"/>
              <a:t>N_eta</a:t>
            </a:r>
            <a:r>
              <a:rPr lang="en-US" dirty="0"/>
              <a:t> number of histories, each of which has a tally response f. </a:t>
            </a:r>
          </a:p>
          <a:p>
            <a:endParaRPr lang="en-US" dirty="0"/>
          </a:p>
          <a:p>
            <a:r>
              <a:rPr lang="en-US" dirty="0"/>
              <a:t>Calculate the average transmittance for this UQ sample T-tilde, and the variance of the tally responses for this UQ sample</a:t>
            </a:r>
          </a:p>
          <a:p>
            <a:endParaRPr lang="en-US" dirty="0"/>
          </a:p>
          <a:p>
            <a:r>
              <a:rPr lang="en-US" dirty="0"/>
              <a:t>Once the loop over </a:t>
            </a:r>
            <a:r>
              <a:rPr lang="en-US" dirty="0" err="1"/>
              <a:t>N_xi</a:t>
            </a:r>
            <a:r>
              <a:rPr lang="en-US" dirty="0"/>
              <a:t> is complete, we can calculate the average </a:t>
            </a:r>
            <a:r>
              <a:rPr lang="en-US" dirty="0" err="1"/>
              <a:t>sig_eta_sq</a:t>
            </a:r>
            <a:r>
              <a:rPr lang="en-US" dirty="0"/>
              <a:t> over the entire UQ space, the variance of T-tildes over the UQ space, and then the parametric variance var 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148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Set parameters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 each UQ sample, sample xi and get </a:t>
            </a:r>
            <a:r>
              <a:rPr lang="en-US" dirty="0" err="1"/>
              <a:t>sigT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Run RT solver for </a:t>
            </a:r>
            <a:r>
              <a:rPr lang="en-US" dirty="0" err="1"/>
              <a:t>N_eta</a:t>
            </a:r>
            <a:r>
              <a:rPr lang="en-US" dirty="0"/>
              <a:t> histories, tally response f</a:t>
            </a:r>
          </a:p>
          <a:p>
            <a:pPr marL="171450" indent="-171450">
              <a:buFontTx/>
              <a:buChar char="-"/>
            </a:pPr>
            <a:r>
              <a:rPr lang="en-US" dirty="0"/>
              <a:t>Calculate T-tilde by averaging all tallies for this sample</a:t>
            </a:r>
          </a:p>
          <a:p>
            <a:pPr marL="171450" indent="-171450">
              <a:buFontTx/>
              <a:buChar char="-"/>
            </a:pPr>
            <a:r>
              <a:rPr lang="en-US" dirty="0"/>
              <a:t>Calculate variance of tallies for this sample</a:t>
            </a:r>
          </a:p>
          <a:p>
            <a:pPr marL="171450" indent="-171450">
              <a:buFontTx/>
              <a:buChar char="-"/>
            </a:pPr>
            <a:r>
              <a:rPr lang="en-US" dirty="0"/>
              <a:t>Once repeated for all samples, avg MC noise over param space aka solver </a:t>
            </a:r>
          </a:p>
          <a:p>
            <a:pPr marL="171450" indent="-171450">
              <a:buFontTx/>
              <a:buChar char="-"/>
            </a:pPr>
            <a:r>
              <a:rPr lang="en-US" dirty="0"/>
              <a:t>Also calculate variance of T-tilde over param space aka total</a:t>
            </a:r>
          </a:p>
          <a:p>
            <a:pPr marL="171450" indent="-171450">
              <a:buFontTx/>
              <a:buChar char="-"/>
            </a:pPr>
            <a:r>
              <a:rPr lang="en-US" dirty="0"/>
              <a:t>Subtract solver from total for parametric variance in UQ space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*click* for each UQ sample, calculate </a:t>
            </a:r>
            <a:r>
              <a:rPr lang="en-US" dirty="0" err="1"/>
              <a:t>sigmaT</a:t>
            </a:r>
            <a:r>
              <a:rPr lang="en-US" dirty="0"/>
              <a:t>, then run mc simulations with </a:t>
            </a:r>
            <a:r>
              <a:rPr lang="en-US" dirty="0" err="1"/>
              <a:t>N_eta</a:t>
            </a:r>
            <a:r>
              <a:rPr lang="en-US" dirty="0"/>
              <a:t> number of histories, each of which has a tally response f. </a:t>
            </a:r>
          </a:p>
          <a:p>
            <a:endParaRPr lang="en-US" dirty="0"/>
          </a:p>
          <a:p>
            <a:r>
              <a:rPr lang="en-US" dirty="0"/>
              <a:t>Calculate the average transmittance for this UQ sample T-tilde, and the variance of the tally responses for this UQ sample</a:t>
            </a:r>
          </a:p>
          <a:p>
            <a:endParaRPr lang="en-US" dirty="0"/>
          </a:p>
          <a:p>
            <a:r>
              <a:rPr lang="en-US" dirty="0"/>
              <a:t>Once the loop over </a:t>
            </a:r>
            <a:r>
              <a:rPr lang="en-US" dirty="0" err="1"/>
              <a:t>N_xi</a:t>
            </a:r>
            <a:r>
              <a:rPr lang="en-US" dirty="0"/>
              <a:t> is complete, we can calculate the average </a:t>
            </a:r>
            <a:r>
              <a:rPr lang="en-US" dirty="0" err="1"/>
              <a:t>sig_eta_sq</a:t>
            </a:r>
            <a:r>
              <a:rPr lang="en-US" dirty="0"/>
              <a:t> over the entire UQ space, the variance of T-tildes over the UQ space, and then the parametric variance var 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608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Table on the left shows the results for transmittance and parametric variance for a benchmark (</a:t>
            </a:r>
            <a:r>
              <a:rPr lang="en-US" dirty="0" err="1"/>
              <a:t>overresolved</a:t>
            </a:r>
            <a:r>
              <a:rPr lang="en-US" dirty="0"/>
              <a:t>) configuration, just one repetition (which is a sample), and the analytic results.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Repeated algorithm 25,000 times to get statistics of estimate of </a:t>
            </a:r>
            <a:r>
              <a:rPr lang="en-US" dirty="0" err="1"/>
              <a:t>varT</a:t>
            </a:r>
            <a:r>
              <a:rPr lang="en-US" dirty="0"/>
              <a:t> and </a:t>
            </a:r>
            <a:r>
              <a:rPr lang="en-US" dirty="0" err="1"/>
              <a:t>varTtilde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300 </a:t>
            </a:r>
            <a:r>
              <a:rPr lang="en-US" dirty="0" err="1"/>
              <a:t>Nxi</a:t>
            </a:r>
            <a:r>
              <a:rPr lang="en-US" dirty="0"/>
              <a:t> 5 Neta</a:t>
            </a:r>
          </a:p>
          <a:p>
            <a:pPr marL="171450" indent="-171450">
              <a:buFontTx/>
              <a:buChar char="-"/>
            </a:pPr>
            <a:r>
              <a:rPr lang="en-US" dirty="0"/>
              <a:t>Clustered around analytic solution, estimators are unbiased</a:t>
            </a:r>
          </a:p>
          <a:p>
            <a:pPr marL="171450" indent="-171450">
              <a:buFontTx/>
              <a:buChar char="-"/>
            </a:pPr>
            <a:r>
              <a:rPr lang="en-US" dirty="0"/>
              <a:t>Strong indication that we get a good estimate of our variances</a:t>
            </a:r>
          </a:p>
          <a:p>
            <a:endParaRPr lang="en-US" dirty="0"/>
          </a:p>
          <a:p>
            <a:r>
              <a:rPr lang="en-US" dirty="0"/>
              <a:t>For a sample problem with 300 UQ samples and 5 particles per sample with 25,000 repetitions. Clustered around analytic solution, </a:t>
            </a:r>
            <a:r>
              <a:rPr lang="en-US" dirty="0" err="1"/>
              <a:t>bc</a:t>
            </a:r>
            <a:r>
              <a:rPr lang="en-US" dirty="0"/>
              <a:t> estimators are unbiased.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4825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Table on the left shows the results for transmittance and parametric variance for a benchmark (</a:t>
            </a:r>
            <a:r>
              <a:rPr lang="en-US" dirty="0" err="1"/>
              <a:t>overresolved</a:t>
            </a:r>
            <a:r>
              <a:rPr lang="en-US" dirty="0"/>
              <a:t>) configuration, just one repetition (which is a sample), and the analytic results.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Repeated algorithm 25,000 times to get statistics of estimate of </a:t>
            </a:r>
            <a:r>
              <a:rPr lang="en-US" dirty="0" err="1"/>
              <a:t>varT</a:t>
            </a:r>
            <a:r>
              <a:rPr lang="en-US" dirty="0"/>
              <a:t> and </a:t>
            </a:r>
            <a:r>
              <a:rPr lang="en-US" dirty="0" err="1"/>
              <a:t>varTtilde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300 </a:t>
            </a:r>
            <a:r>
              <a:rPr lang="en-US" dirty="0" err="1"/>
              <a:t>Nxi</a:t>
            </a:r>
            <a:r>
              <a:rPr lang="en-US" dirty="0"/>
              <a:t> 5 Neta</a:t>
            </a:r>
          </a:p>
          <a:p>
            <a:pPr marL="171450" indent="-171450">
              <a:buFontTx/>
              <a:buChar char="-"/>
            </a:pPr>
            <a:r>
              <a:rPr lang="en-US" dirty="0"/>
              <a:t>Clustered around analytic solution, estimators are unbiased</a:t>
            </a:r>
          </a:p>
          <a:p>
            <a:pPr marL="171450" indent="-171450">
              <a:buFontTx/>
              <a:buChar char="-"/>
            </a:pPr>
            <a:r>
              <a:rPr lang="en-US" dirty="0"/>
              <a:t>Strong indication that we get a good estimate of our variances</a:t>
            </a:r>
          </a:p>
          <a:p>
            <a:endParaRPr lang="en-US" dirty="0"/>
          </a:p>
          <a:p>
            <a:r>
              <a:rPr lang="en-US" dirty="0"/>
              <a:t>For a sample problem with 300 UQ samples and 5 particles per sample with 25,000 repetitions. Clustered around analytic solution, </a:t>
            </a:r>
            <a:r>
              <a:rPr lang="en-US" dirty="0" err="1"/>
              <a:t>bc</a:t>
            </a:r>
            <a:r>
              <a:rPr lang="en-US" dirty="0"/>
              <a:t> estimators are unbiased.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424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778A2-FB36-46F2-B168-A33C39653C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0681" y="304800"/>
            <a:ext cx="11590638" cy="1625599"/>
          </a:xfrm>
          <a:solidFill>
            <a:schemeClr val="accent4"/>
          </a:solidFill>
          <a:effectLst>
            <a:outerShdw blurRad="50800" dist="114300" dir="2700000" algn="tl" rotWithShape="0">
              <a:prstClr val="black">
                <a:alpha val="40000"/>
              </a:prstClr>
            </a:outerShdw>
            <a:softEdge rad="0"/>
          </a:effectLst>
        </p:spPr>
        <p:txBody>
          <a:bodyPr tIns="274320" anchor="t" anchorCtr="0"/>
          <a:lstStyle>
            <a:lvl1pPr algn="ctr"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C9E545-A6BD-4536-BBFE-65E9FE7400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191725"/>
            <a:ext cx="9144000" cy="430887"/>
          </a:xfrm>
        </p:spPr>
        <p:txBody>
          <a:bodyPr>
            <a:noAutofit/>
          </a:bodyPr>
          <a:lstStyle>
            <a:lvl1pPr marL="0" indent="0" algn="ctr">
              <a:buNone/>
              <a:defRPr sz="2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Insert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196CB-6216-429D-BB7C-14107F75A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37A42-1143-48FC-B4BA-4801294DB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42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A19A1-7C50-429F-9DB9-DD723957CD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02631"/>
            <a:ext cx="10515600" cy="2852737"/>
          </a:xfrm>
        </p:spPr>
        <p:txBody>
          <a:bodyPr anchor="ctr" anchorCtr="0">
            <a:normAutofit/>
          </a:bodyPr>
          <a:lstStyle>
            <a:lvl1pPr algn="ctr">
              <a:defRPr sz="6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Section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D028F-DF11-4FD0-9D50-FE5B71922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37A42-1143-48FC-B4BA-4801294DBE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C32E37-2259-4F74-B282-F52D4433E186}"/>
              </a:ext>
            </a:extLst>
          </p:cNvPr>
          <p:cNvSpPr txBox="1"/>
          <p:nvPr userDrawn="1"/>
        </p:nvSpPr>
        <p:spPr>
          <a:xfrm>
            <a:off x="10886586" y="116930"/>
            <a:ext cx="1033272" cy="50292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053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453A51-6449-4702-A542-6016DBB73DAA}"/>
              </a:ext>
            </a:extLst>
          </p:cNvPr>
          <p:cNvSpPr/>
          <p:nvPr userDrawn="1"/>
        </p:nvSpPr>
        <p:spPr>
          <a:xfrm>
            <a:off x="9982200" y="0"/>
            <a:ext cx="2209800" cy="68103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3A4FBF-BCAE-478D-967E-F0E642ADD2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0580915" cy="681036"/>
          </a:xfrm>
          <a:ln>
            <a:solidFill>
              <a:schemeClr val="accent2"/>
            </a:solidFill>
          </a:ln>
        </p:spPr>
        <p:txBody>
          <a:bodyPr tIns="640080" bIns="548640">
            <a:normAutofit/>
          </a:bodyPr>
          <a:lstStyle>
            <a:lvl1pPr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B7D56-9E7F-47D3-905A-E5B7ADF18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771" y="1567542"/>
            <a:ext cx="11426372" cy="4408261"/>
          </a:xfrm>
        </p:spPr>
        <p:txBody>
          <a:bodyPr bIns="0"/>
          <a:lstStyle>
            <a:lvl1pPr>
              <a:buClr>
                <a:schemeClr val="accent1"/>
              </a:buCl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accent1"/>
              </a:buCl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chemeClr val="accent1"/>
              </a:buCl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accent1"/>
              </a:buCl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accent1"/>
              </a:buCl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19AA8-179D-4C2E-B5EC-50A1FA49B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943" y="6375945"/>
            <a:ext cx="2743200" cy="365125"/>
          </a:xfrm>
        </p:spPr>
        <p:txBody>
          <a:bodyPr/>
          <a:lstStyle>
            <a:lvl1pPr>
              <a:defRPr sz="1400"/>
            </a:lvl1pPr>
          </a:lstStyle>
          <a:p>
            <a:fld id="{A7B37A42-1143-48FC-B4BA-4801294DBE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EEB3A4-C5AA-4F32-B179-3144AB2D7971}"/>
              </a:ext>
            </a:extLst>
          </p:cNvPr>
          <p:cNvSpPr txBox="1"/>
          <p:nvPr userDrawn="1"/>
        </p:nvSpPr>
        <p:spPr>
          <a:xfrm>
            <a:off x="10886586" y="116930"/>
            <a:ext cx="1033272" cy="50292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476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-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AF42BCC-F5D4-4161-A2A5-947B119B2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A7B37A42-1143-48FC-B4BA-4801294DBE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E98441-1229-4C95-B679-8D2416EF25E5}"/>
              </a:ext>
            </a:extLst>
          </p:cNvPr>
          <p:cNvSpPr txBox="1"/>
          <p:nvPr userDrawn="1"/>
        </p:nvSpPr>
        <p:spPr>
          <a:xfrm>
            <a:off x="10886586" y="116930"/>
            <a:ext cx="1033272" cy="50292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350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92AB29-4763-446A-AA03-D1241954F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700B5C-27DD-4D40-B0F1-A64C6F1D0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470E9-06F8-42FE-8EF6-F52173CE1E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5AABF-4A2F-47B4-97B4-3F1286B9DE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DB8A2D-A9FC-47F9-9511-F55D6BE921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1966A-2CC9-4C6B-B272-AC20E82FE5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793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64" r:id="rId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9.png"/><Relationship Id="rId3" Type="http://schemas.openxmlformats.org/officeDocument/2006/relationships/image" Target="../media/image37.png"/><Relationship Id="rId12" Type="http://schemas.openxmlformats.org/officeDocument/2006/relationships/image" Target="../media/image9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97.png"/><Relationship Id="rId15" Type="http://schemas.openxmlformats.org/officeDocument/2006/relationships/image" Target="../media/image39.png"/><Relationship Id="rId10" Type="http://schemas.openxmlformats.org/officeDocument/2006/relationships/image" Target="../media/image96.png"/><Relationship Id="rId4" Type="http://schemas.openxmlformats.org/officeDocument/2006/relationships/image" Target="../media/image38.png"/><Relationship Id="rId14" Type="http://schemas.openxmlformats.org/officeDocument/2006/relationships/image" Target="../media/image10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1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1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5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11" Type="http://schemas.openxmlformats.org/officeDocument/2006/relationships/image" Target="../media/image24.svg"/><Relationship Id="rId5" Type="http://schemas.openxmlformats.org/officeDocument/2006/relationships/image" Target="../media/image66.png"/><Relationship Id="rId10" Type="http://schemas.openxmlformats.org/officeDocument/2006/relationships/image" Target="../media/image23.png"/><Relationship Id="rId4" Type="http://schemas.openxmlformats.org/officeDocument/2006/relationships/image" Target="../media/image81.png"/><Relationship Id="rId9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EE399-8F82-44BE-8483-44A39F339C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681" y="406400"/>
            <a:ext cx="11590638" cy="1439072"/>
          </a:xfrm>
        </p:spPr>
        <p:txBody>
          <a:bodyPr>
            <a:normAutofit/>
          </a:bodyPr>
          <a:lstStyle/>
          <a:p>
            <a:r>
              <a:rPr lang="en-US" b="0" dirty="0"/>
              <a:t>Uncertainty Quantification Functionality in MC/DC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99EF90-A411-401F-8C14-7CDD3B1CA8B7}"/>
              </a:ext>
            </a:extLst>
          </p:cNvPr>
          <p:cNvSpPr txBox="1"/>
          <p:nvPr/>
        </p:nvSpPr>
        <p:spPr>
          <a:xfrm>
            <a:off x="2292350" y="3282060"/>
            <a:ext cx="760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Center for Exascale Monte Carlo Neutron Transport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CEMeNT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58F4D9-1DAD-4C20-BA72-9CFFC30D09FD}"/>
              </a:ext>
            </a:extLst>
          </p:cNvPr>
          <p:cNvSpPr txBox="1"/>
          <p:nvPr/>
        </p:nvSpPr>
        <p:spPr>
          <a:xfrm>
            <a:off x="1110121" y="3620781"/>
            <a:ext cx="9971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Oregon State University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76DD63-216C-4262-804C-B9493E409238}"/>
              </a:ext>
            </a:extLst>
          </p:cNvPr>
          <p:cNvSpPr txBox="1"/>
          <p:nvPr/>
        </p:nvSpPr>
        <p:spPr>
          <a:xfrm>
            <a:off x="1549400" y="3990113"/>
            <a:ext cx="909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April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  <a:r>
              <a:rPr lang="en-US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, 2024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7091D53-DD57-47EB-B0AF-A2FFE7054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4647" y="5255912"/>
            <a:ext cx="2313355" cy="740748"/>
          </a:xfrm>
          <a:prstGeom prst="rect">
            <a:avLst/>
          </a:prstGeom>
        </p:spPr>
      </p:pic>
      <p:pic>
        <p:nvPicPr>
          <p:cNvPr id="11" name="Picture 10" descr="A picture containing metalware, arranged&#10;&#10;Description automatically generated">
            <a:extLst>
              <a:ext uri="{FF2B5EF4-FFF2-40B4-BE49-F238E27FC236}">
                <a16:creationId xmlns:a16="http://schemas.microsoft.com/office/drawing/2014/main" id="{D34EBB81-3764-4ECB-81A9-5AA9B27AF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887" y="5356909"/>
            <a:ext cx="1521842" cy="7407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42CC89-0AAF-6A4A-8BBD-8E2F04D8A9AB}"/>
              </a:ext>
            </a:extLst>
          </p:cNvPr>
          <p:cNvSpPr txBox="1"/>
          <p:nvPr/>
        </p:nvSpPr>
        <p:spPr>
          <a:xfrm>
            <a:off x="486884" y="2161756"/>
            <a:ext cx="11218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Kayla Clements, Ilham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Variansyah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, Todd Palmer </a:t>
            </a:r>
          </a:p>
        </p:txBody>
      </p:sp>
    </p:spTree>
    <p:extLst>
      <p:ext uri="{BB962C8B-B14F-4D97-AF65-F5344CB8AC3E}">
        <p14:creationId xmlns:p14="http://schemas.microsoft.com/office/powerpoint/2010/main" val="2655532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043ABBC-734B-B149-B249-648B8A622DEB}"/>
                  </a:ext>
                </a:extLst>
              </p:cNvPr>
              <p:cNvSpPr txBox="1"/>
              <p:nvPr/>
            </p:nvSpPr>
            <p:spPr>
              <a:xfrm>
                <a:off x="223664" y="1343448"/>
                <a:ext cx="11297344" cy="2369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chemeClr val="accent1"/>
                  </a:buClr>
                  <a:buFont typeface="+mj-lt"/>
                  <a:buAutoNum type="arabicPeriod" startAt="2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</a:t>
                </a:r>
                <a:r>
                  <a:rPr lang="en-US" sz="24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 = 1: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sub>
                    </m:sSub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371600" lvl="2" indent="-457200">
                  <a:buClr>
                    <a:schemeClr val="accent1"/>
                  </a:buClr>
                  <a:buFont typeface="+mj-lt"/>
                  <a:buAutoNum type="alphaLcParenR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Sample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endParaRPr lang="en-US" sz="2400" b="0" dirty="0">
                  <a:latin typeface="Arial" panose="020B0604020202020204" pitchFamily="34" charset="0"/>
                </a:endParaRPr>
              </a:p>
              <a:p>
                <a:pPr marL="1371600" lvl="2" indent="-457200">
                  <a:buClr>
                    <a:schemeClr val="accent1"/>
                  </a:buClr>
                  <a:buFont typeface="+mj-lt"/>
                  <a:buAutoNum type="alphaLcParenR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Run radiation transport simulation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particles</a:t>
                </a:r>
                <a:endParaRPr lang="en-US" sz="2400" dirty="0"/>
              </a:p>
              <a:p>
                <a:pPr marL="1371600" lvl="2" indent="-457200">
                  <a:buClr>
                    <a:schemeClr val="accent1"/>
                  </a:buClr>
                  <a:buFont typeface="+mj-lt"/>
                  <a:buAutoNum type="alphaLcParenR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Calculate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sub>
                        </m:sSub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371600" lvl="2" indent="-457200">
                  <a:buClr>
                    <a:schemeClr val="accent1"/>
                  </a:buClr>
                  <a:buFont typeface="+mj-lt"/>
                  <a:buAutoNum type="alphaLcParenR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		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043ABBC-734B-B149-B249-648B8A622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64" y="1343448"/>
                <a:ext cx="11297344" cy="2369495"/>
              </a:xfrm>
              <a:prstGeom prst="rect">
                <a:avLst/>
              </a:prstGeom>
              <a:blipFill>
                <a:blip r:embed="rId3"/>
                <a:stretch>
                  <a:fillRect l="-673" t="-2128" b="-23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AA2064D-1307-487F-809B-63FEC12CB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Variance Deconvolution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67FE415-6C29-EA4C-AF11-969EB3903CE5}"/>
                  </a:ext>
                </a:extLst>
              </p:cNvPr>
              <p:cNvSpPr txBox="1"/>
              <p:nvPr/>
            </p:nvSpPr>
            <p:spPr>
              <a:xfrm>
                <a:off x="223664" y="588024"/>
                <a:ext cx="11297344" cy="716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200000"/>
                  </a:lnSpc>
                  <a:buClr>
                    <a:schemeClr val="accent1"/>
                  </a:buClr>
                  <a:buFont typeface="+mj-lt"/>
                  <a:buAutoNum type="arabicPeriod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Stochastic parameter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that influences output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67FE415-6C29-EA4C-AF11-969EB3903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64" y="588024"/>
                <a:ext cx="11297344" cy="716350"/>
              </a:xfrm>
              <a:prstGeom prst="rect">
                <a:avLst/>
              </a:prstGeom>
              <a:blipFill>
                <a:blip r:embed="rId4"/>
                <a:stretch>
                  <a:fillRect l="-673" b="-17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05FB5B9-7AA5-B7B5-B352-5E601DB6E240}"/>
              </a:ext>
            </a:extLst>
          </p:cNvPr>
          <p:cNvSpPr txBox="1"/>
          <p:nvPr/>
        </p:nvSpPr>
        <p:spPr>
          <a:xfrm>
            <a:off x="223664" y="3620089"/>
            <a:ext cx="6152547" cy="716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Clr>
                <a:schemeClr val="accent1"/>
              </a:buClr>
              <a:buFont typeface="+mj-lt"/>
              <a:buAutoNum type="arabicPeriod" startAt="3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Calculate average MCRT solver noise: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865DF32-45F8-B3AE-AAA6-F67D733C5803}"/>
                  </a:ext>
                </a:extLst>
              </p:cNvPr>
              <p:cNvSpPr txBox="1"/>
              <p:nvPr/>
            </p:nvSpPr>
            <p:spPr>
              <a:xfrm>
                <a:off x="4181924" y="5665577"/>
                <a:ext cx="3828152" cy="9467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𝕍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𝑅𝑇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865DF32-45F8-B3AE-AAA6-F67D733C5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924" y="5665577"/>
                <a:ext cx="3828152" cy="946734"/>
              </a:xfrm>
              <a:prstGeom prst="rect">
                <a:avLst/>
              </a:prstGeom>
              <a:blipFill>
                <a:blip r:embed="rId5"/>
                <a:stretch>
                  <a:fillRect l="-331" b="-3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CC4A45D-BDDA-CDF0-AAFE-D779935B42C2}"/>
              </a:ext>
            </a:extLst>
          </p:cNvPr>
          <p:cNvSpPr txBox="1"/>
          <p:nvPr/>
        </p:nvSpPr>
        <p:spPr>
          <a:xfrm>
            <a:off x="215501" y="4477900"/>
            <a:ext cx="4799844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Clr>
                <a:schemeClr val="accent1"/>
              </a:buClr>
              <a:buFont typeface="+mj-lt"/>
              <a:buAutoNum type="arabicPeriod" startAt="4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Calculate total variance: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2D21A2-2927-F58F-8328-BD3FE56A35B2}"/>
              </a:ext>
            </a:extLst>
          </p:cNvPr>
          <p:cNvSpPr txBox="1"/>
          <p:nvPr/>
        </p:nvSpPr>
        <p:spPr>
          <a:xfrm>
            <a:off x="215501" y="5501790"/>
            <a:ext cx="4799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+mj-lt"/>
              <a:buAutoNum type="arabicPeriod" startAt="5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Solve for parametric variance: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3AB0D1-4076-CF82-B9C7-DCB7D8BE912B}"/>
                  </a:ext>
                </a:extLst>
              </p:cNvPr>
              <p:cNvSpPr txBox="1"/>
              <p:nvPr/>
            </p:nvSpPr>
            <p:spPr>
              <a:xfrm>
                <a:off x="3267694" y="4638396"/>
                <a:ext cx="7051964" cy="736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2"/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𝕍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𝑎𝑣𝑔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3AB0D1-4076-CF82-B9C7-DCB7D8BE9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694" y="4638396"/>
                <a:ext cx="7051964" cy="736677"/>
              </a:xfrm>
              <a:prstGeom prst="rect">
                <a:avLst/>
              </a:prstGeom>
              <a:blipFill>
                <a:blip r:embed="rId6"/>
                <a:stretch>
                  <a:fillRect t="-66102" b="-96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778DA8-457C-3665-9573-B39177DDFEBF}"/>
                  </a:ext>
                </a:extLst>
              </p:cNvPr>
              <p:cNvSpPr txBox="1"/>
              <p:nvPr/>
            </p:nvSpPr>
            <p:spPr>
              <a:xfrm>
                <a:off x="6016953" y="3752017"/>
                <a:ext cx="5571203" cy="7366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𝑅𝑇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sub>
                        </m:sSub>
                      </m:sup>
                      <m:e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778DA8-457C-3665-9573-B39177DDF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953" y="3752017"/>
                <a:ext cx="5571203" cy="736677"/>
              </a:xfrm>
              <a:prstGeom prst="rect">
                <a:avLst/>
              </a:prstGeom>
              <a:blipFill>
                <a:blip r:embed="rId7"/>
                <a:stretch>
                  <a:fillRect l="-227" t="-66102" b="-98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7-Point Star 4">
            <a:extLst>
              <a:ext uri="{FF2B5EF4-FFF2-40B4-BE49-F238E27FC236}">
                <a16:creationId xmlns:a16="http://schemas.microsoft.com/office/drawing/2014/main" id="{3020109A-8729-23C6-1DC9-5A6B29317BDA}"/>
              </a:ext>
            </a:extLst>
          </p:cNvPr>
          <p:cNvSpPr/>
          <p:nvPr/>
        </p:nvSpPr>
        <p:spPr>
          <a:xfrm rot="20639223">
            <a:off x="8894315" y="727032"/>
            <a:ext cx="2743200" cy="2614445"/>
          </a:xfrm>
          <a:prstGeom prst="star7">
            <a:avLst/>
          </a:prstGeom>
          <a:solidFill>
            <a:srgbClr val="FFC000"/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18A854-B289-DAD8-FDBD-D38AB854A6F0}"/>
              </a:ext>
            </a:extLst>
          </p:cNvPr>
          <p:cNvSpPr txBox="1"/>
          <p:nvPr/>
        </p:nvSpPr>
        <p:spPr>
          <a:xfrm>
            <a:off x="9085943" y="1653869"/>
            <a:ext cx="23599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 an MC/DC feature!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9042B6F-5869-8400-3D0A-712E98B36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37A42-1143-48FC-B4BA-4801294DBEED}" type="slidenum">
              <a:rPr lang="en-US" smtClean="0"/>
              <a:t>10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5BA664-C366-0ACE-C01E-0BF4F5992ED7}"/>
              </a:ext>
            </a:extLst>
          </p:cNvPr>
          <p:cNvSpPr/>
          <p:nvPr/>
        </p:nvSpPr>
        <p:spPr>
          <a:xfrm>
            <a:off x="5688767" y="5898630"/>
            <a:ext cx="472190" cy="632815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5CE787BB-47CD-D2DB-EC87-8B61B55E583C}"/>
              </a:ext>
            </a:extLst>
          </p:cNvPr>
          <p:cNvSpPr/>
          <p:nvPr/>
        </p:nvSpPr>
        <p:spPr>
          <a:xfrm rot="5400000">
            <a:off x="6479194" y="6365103"/>
            <a:ext cx="365125" cy="505242"/>
          </a:xfrm>
          <a:prstGeom prst="rightBrac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FBE72653-B900-9048-BC60-ACDFCAECBC8B}"/>
              </a:ext>
            </a:extLst>
          </p:cNvPr>
          <p:cNvSpPr/>
          <p:nvPr/>
        </p:nvSpPr>
        <p:spPr>
          <a:xfrm rot="5400000">
            <a:off x="7232616" y="6363453"/>
            <a:ext cx="365125" cy="505242"/>
          </a:xfrm>
          <a:prstGeom prst="rightBrac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1FC819-6F90-2EA5-9D8B-5ACB9219CA09}"/>
              </a:ext>
            </a:extLst>
          </p:cNvPr>
          <p:cNvSpPr/>
          <p:nvPr/>
        </p:nvSpPr>
        <p:spPr>
          <a:xfrm>
            <a:off x="6914378" y="2072308"/>
            <a:ext cx="413885" cy="528483"/>
          </a:xfrm>
          <a:prstGeom prst="rect">
            <a:avLst/>
          </a:prstGeom>
          <a:noFill/>
          <a:ln w="3810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847281-B4B7-293C-F82A-E5BFAFAD4876}"/>
              </a:ext>
            </a:extLst>
          </p:cNvPr>
          <p:cNvSpPr/>
          <p:nvPr/>
        </p:nvSpPr>
        <p:spPr>
          <a:xfrm>
            <a:off x="2040450" y="1279121"/>
            <a:ext cx="475308" cy="613278"/>
          </a:xfrm>
          <a:prstGeom prst="rect">
            <a:avLst/>
          </a:prstGeom>
          <a:noFill/>
          <a:ln w="381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3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DFB0E-7179-C550-2619-A11E97276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Batches in MC/DC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F14073-4913-F99C-E480-1705069BC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37A42-1143-48FC-B4BA-4801294DBEED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55A0854-AA55-E764-1017-81D9E5C780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9464" y="935138"/>
                <a:ext cx="4397829" cy="2908200"/>
              </a:xfrm>
              <a:prstGeom prst="rect">
                <a:avLst/>
              </a:prstGeom>
            </p:spPr>
            <p:txBody>
              <a:bodyPr vert="horz" lIns="91440" tIns="45720" rIns="91440" bIns="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800" u="sng" dirty="0"/>
                  <a:t>No batches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800" dirty="0">
                    <a:solidFill>
                      <a:srgbClr val="0070C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=1: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70C0"/>
                    </a:solidFill>
                  </a:rPr>
                  <a:t>, do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800" dirty="0">
                    <a:solidFill>
                      <a:srgbClr val="0070C0"/>
                    </a:solidFill>
                  </a:rPr>
                  <a:t>	tally</a:t>
                </a:r>
                <a:r>
                  <a:rPr lang="en-US" sz="2800" b="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+=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solidFill>
                    <a:srgbClr val="0070C0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800" dirty="0">
                    <a:solidFill>
                      <a:srgbClr val="0070C0"/>
                    </a:solidFill>
                  </a:rPr>
                  <a:t>	</a:t>
                </a:r>
                <a:r>
                  <a:rPr lang="en-US" sz="2800" dirty="0" err="1">
                    <a:solidFill>
                      <a:srgbClr val="0070C0"/>
                    </a:solidFill>
                  </a:rPr>
                  <a:t>tally_sq</a:t>
                </a:r>
                <a:r>
                  <a:rPr lang="en-US" sz="28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+=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solidFill>
                    <a:srgbClr val="0070C0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800" dirty="0">
                    <a:solidFill>
                      <a:srgbClr val="0070C0"/>
                    </a:solidFill>
                  </a:rPr>
                  <a:t>done</a:t>
                </a: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55A0854-AA55-E764-1017-81D9E5C78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64" y="935138"/>
                <a:ext cx="4397829" cy="2908200"/>
              </a:xfrm>
              <a:prstGeom prst="rect">
                <a:avLst/>
              </a:prstGeom>
              <a:blipFill>
                <a:blip r:embed="rId2"/>
                <a:stretch>
                  <a:fillRect l="-2882" t="-2174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A218F7C-337A-37AC-B7F8-9F1DF43C5C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29350" y="935138"/>
                <a:ext cx="5713186" cy="4951312"/>
              </a:xfrm>
              <a:prstGeom prst="rect">
                <a:avLst/>
              </a:prstGeom>
            </p:spPr>
            <p:txBody>
              <a:bodyPr vert="horz" lIns="91440" tIns="45720" rIns="91440" bIns="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800" u="sng" dirty="0"/>
                  <a:t>Traditional batch statistics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800" dirty="0"/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=1: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𝑏𝑎𝑡𝑐h</m:t>
                        </m:r>
                      </m:sub>
                    </m:sSub>
                  </m:oMath>
                </a14:m>
                <a:r>
                  <a:rPr lang="en-US" sz="2800" dirty="0"/>
                  <a:t>, do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800" dirty="0"/>
                  <a:t>	tally = 0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800" dirty="0">
                    <a:solidFill>
                      <a:srgbClr val="0070C0"/>
                    </a:solidFill>
                  </a:rPr>
                  <a:t>	for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=1: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70C0"/>
                    </a:solidFill>
                  </a:rPr>
                  <a:t>, do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800" dirty="0">
                    <a:solidFill>
                      <a:srgbClr val="0070C0"/>
                    </a:solidFill>
                  </a:rPr>
                  <a:t>		tally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+=</m:t>
                    </m:r>
                    <m:r>
                      <a:rPr lang="en-US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solidFill>
                    <a:srgbClr val="0070C0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800" dirty="0">
                    <a:solidFill>
                      <a:srgbClr val="0070C0"/>
                    </a:solidFill>
                  </a:rPr>
                  <a:t>	done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800" dirty="0"/>
                  <a:t>	</a:t>
                </a:r>
                <a:r>
                  <a:rPr lang="en-US" sz="2800" dirty="0" err="1"/>
                  <a:t>batch_mean</a:t>
                </a:r>
                <a:r>
                  <a:rPr lang="en-US" sz="2800" dirty="0"/>
                  <a:t> += tally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800" dirty="0"/>
                  <a:t>	var += tally</a:t>
                </a:r>
                <a:r>
                  <a:rPr lang="en-US" sz="2800" baseline="30000" dirty="0"/>
                  <a:t>2</a:t>
                </a:r>
                <a:endParaRPr lang="en-US" sz="28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800" dirty="0"/>
                  <a:t>done</a:t>
                </a:r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A218F7C-337A-37AC-B7F8-9F1DF43C5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350" y="935138"/>
                <a:ext cx="5713186" cy="4951312"/>
              </a:xfrm>
              <a:prstGeom prst="rect">
                <a:avLst/>
              </a:prstGeom>
              <a:blipFill>
                <a:blip r:embed="rId3"/>
                <a:stretch>
                  <a:fillRect l="-2217" t="-1279" b="-1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E758EDE-AF6E-C6F4-B6F1-366BF0D0AB32}"/>
              </a:ext>
            </a:extLst>
          </p:cNvPr>
          <p:cNvSpPr txBox="1">
            <a:spLocks/>
          </p:cNvSpPr>
          <p:nvPr/>
        </p:nvSpPr>
        <p:spPr>
          <a:xfrm>
            <a:off x="1698171" y="3843338"/>
            <a:ext cx="3888242" cy="1531835"/>
          </a:xfrm>
          <a:prstGeom prst="rect">
            <a:avLst/>
          </a:prstGeom>
          <a:solidFill>
            <a:schemeClr val="bg1"/>
          </a:solidFill>
          <a:ln w="571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/>
              <a:t>Var-D requires adding </a:t>
            </a:r>
            <a:r>
              <a:rPr lang="en-US" sz="2800" b="1" dirty="0" err="1"/>
              <a:t>tally_sq</a:t>
            </a:r>
            <a:r>
              <a:rPr lang="en-US" sz="2800" b="1" dirty="0"/>
              <a:t> back into batch loop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C64A2B-9BEE-1600-E073-62585DCEE945}"/>
              </a:ext>
            </a:extLst>
          </p:cNvPr>
          <p:cNvCxnSpPr/>
          <p:nvPr/>
        </p:nvCxnSpPr>
        <p:spPr>
          <a:xfrm>
            <a:off x="4186238" y="2957513"/>
            <a:ext cx="3371850" cy="671512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243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DFB0E-7179-C550-2619-A11E97276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Random seeding in MC/DC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72BE4-13A2-79CF-4098-95BA53B95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771" y="879175"/>
            <a:ext cx="11426372" cy="578499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sz="2800" dirty="0"/>
              <a:t>Desire random seeding reproducibility on parallel computers regardless of architecture of number of processors</a:t>
            </a:r>
          </a:p>
          <a:p>
            <a:pPr lvl="1">
              <a:lnSpc>
                <a:spcPct val="100000"/>
              </a:lnSpc>
            </a:pPr>
            <a:r>
              <a:rPr lang="en-US" sz="2500" dirty="0"/>
              <a:t>Consistent across batches and particle histories</a:t>
            </a:r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sz="2800" dirty="0"/>
              <a:t>MC/DC uses Random Number Generation with Arbitrary Strides introduced by Brown in 1994, implemented in MC/DC by Ilham </a:t>
            </a:r>
            <a:r>
              <a:rPr lang="en-US" sz="2800" dirty="0" err="1"/>
              <a:t>Variansyah</a:t>
            </a:r>
            <a:r>
              <a:rPr lang="en-US" sz="2800" dirty="0"/>
              <a:t> and Braxton Cuneo [1]</a:t>
            </a:r>
            <a:endParaRPr lang="en-US" sz="25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F14073-4913-F99C-E480-1705069BC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37A42-1143-48FC-B4BA-4801294DBEE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18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DFB0E-7179-C550-2619-A11E97276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Implementation in MC/DC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72BE4-13A2-79CF-4098-95BA53B95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771" y="879175"/>
            <a:ext cx="11426372" cy="578499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dirty="0"/>
              <a:t>MC/DC input file: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dirty="0"/>
          </a:p>
          <a:p>
            <a:pPr marL="0" indent="0">
              <a:lnSpc>
                <a:spcPct val="100000"/>
              </a:lnSpc>
              <a:buNone/>
            </a:pPr>
            <a:endParaRPr lang="en-US" sz="2800" dirty="0"/>
          </a:p>
          <a:p>
            <a:pPr marL="0" indent="0">
              <a:lnSpc>
                <a:spcPct val="100000"/>
              </a:lnSpc>
              <a:buNone/>
            </a:pPr>
            <a:endParaRPr lang="en-US" sz="2800" dirty="0"/>
          </a:p>
          <a:p>
            <a:pPr marL="0" indent="0">
              <a:lnSpc>
                <a:spcPct val="100000"/>
              </a:lnSpc>
              <a:buNone/>
            </a:pPr>
            <a:endParaRPr lang="en-US" sz="2800" dirty="0"/>
          </a:p>
          <a:p>
            <a:pPr marL="342900" lvl="1" indent="0">
              <a:lnSpc>
                <a:spcPct val="100000"/>
              </a:lnSpc>
              <a:buNone/>
            </a:pPr>
            <a:endParaRPr lang="en-US" sz="2500" dirty="0"/>
          </a:p>
        </p:txBody>
      </p:sp>
      <p:pic>
        <p:nvPicPr>
          <p:cNvPr id="6" name="Picture 5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52F1BD4F-E49D-0A9E-5CD3-013CFDA3F0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80" r="43558"/>
          <a:stretch/>
        </p:blipFill>
        <p:spPr>
          <a:xfrm>
            <a:off x="1404256" y="1513924"/>
            <a:ext cx="9949543" cy="1877335"/>
          </a:xfrm>
          <a:prstGeom prst="rect">
            <a:avLst/>
          </a:prstGeom>
        </p:spPr>
      </p:pic>
      <p:pic>
        <p:nvPicPr>
          <p:cNvPr id="8" name="Picture 7" descr="A black background with white and purple numbers&#10;&#10;Description automatically generated">
            <a:extLst>
              <a:ext uri="{FF2B5EF4-FFF2-40B4-BE49-F238E27FC236}">
                <a16:creationId xmlns:a16="http://schemas.microsoft.com/office/drawing/2014/main" id="{52A5AD90-A481-D477-F2D3-327522C74E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58"/>
          <a:stretch/>
        </p:blipFill>
        <p:spPr>
          <a:xfrm>
            <a:off x="1404256" y="3718189"/>
            <a:ext cx="9949543" cy="263816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0DE0F5-5E42-B1D9-2687-1328A66D0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37A42-1143-48FC-B4BA-4801294DBEED}" type="slidenum">
              <a:rPr lang="en-US" smtClean="0"/>
              <a:t>13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0BFA55-0EF4-3EFF-B290-1E947E5EBAD8}"/>
              </a:ext>
            </a:extLst>
          </p:cNvPr>
          <p:cNvSpPr txBox="1"/>
          <p:nvPr/>
        </p:nvSpPr>
        <p:spPr>
          <a:xfrm>
            <a:off x="6906556" y="2381065"/>
            <a:ext cx="2179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mean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9DC4CA-873B-0F25-50C6-A2BD1770298E}"/>
              </a:ext>
            </a:extLst>
          </p:cNvPr>
          <p:cNvSpPr txBox="1"/>
          <p:nvPr/>
        </p:nvSpPr>
        <p:spPr>
          <a:xfrm>
            <a:off x="7120633" y="4233982"/>
            <a:ext cx="3029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deviation</a:t>
            </a:r>
          </a:p>
        </p:txBody>
      </p:sp>
    </p:spTree>
    <p:extLst>
      <p:ext uri="{BB962C8B-B14F-4D97-AF65-F5344CB8AC3E}">
        <p14:creationId xmlns:p14="http://schemas.microsoft.com/office/powerpoint/2010/main" val="877989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DFB0E-7179-C550-2619-A11E97276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Implementation in MC/DC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572BE4-13A2-79CF-4098-95BA53B953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2771" y="879175"/>
                <a:ext cx="11426372" cy="578499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800" dirty="0"/>
                  <a:t>Input: initial rng seed, </a:t>
                </a:r>
                <a:r>
                  <a:rPr lang="en-US" sz="2800" dirty="0" err="1"/>
                  <a:t>N_particle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, </a:t>
                </a:r>
                <a:r>
                  <a:rPr lang="en-US" sz="2800" dirty="0" err="1"/>
                  <a:t>N_batch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/>
              </a:p>
              <a:p>
                <a:pPr marL="514350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2800" dirty="0"/>
                  <a:t>Turn on uq setting and input parameter uncertainties</a:t>
                </a:r>
              </a:p>
              <a:p>
                <a:pPr marL="514350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2800" dirty="0"/>
                  <a:t>For b = 1:N_batch:</a:t>
                </a:r>
              </a:p>
              <a:p>
                <a:pPr marL="1200150" lvl="2" indent="-514350">
                  <a:lnSpc>
                    <a:spcPct val="100000"/>
                  </a:lnSpc>
                  <a:buFont typeface="+mj-lt"/>
                  <a:buAutoNum type="alphaLcParenR"/>
                </a:pPr>
                <a:r>
                  <a:rPr lang="en-US" sz="2800" dirty="0" err="1"/>
                  <a:t>b_seed</a:t>
                </a:r>
                <a:r>
                  <a:rPr lang="en-US" sz="2800" dirty="0"/>
                  <a:t> = stride from initial </a:t>
                </a:r>
                <a:r>
                  <a:rPr lang="en-US" sz="2800" dirty="0" err="1"/>
                  <a:t>rng</a:t>
                </a:r>
                <a:r>
                  <a:rPr lang="en-US" sz="2800" dirty="0"/>
                  <a:t> seed</a:t>
                </a:r>
              </a:p>
              <a:p>
                <a:pPr marL="1200150" lvl="2" indent="-514350">
                  <a:lnSpc>
                    <a:spcPct val="100000"/>
                  </a:lnSpc>
                  <a:buFont typeface="+mj-lt"/>
                  <a:buAutoNum type="alphaLcParenR"/>
                </a:pPr>
                <a:r>
                  <a:rPr lang="en-US" sz="2800" dirty="0"/>
                  <a:t>If </a:t>
                </a:r>
                <a:r>
                  <a:rPr lang="en-US" sz="2800" dirty="0" err="1"/>
                  <a:t>uq</a:t>
                </a:r>
                <a:r>
                  <a:rPr lang="en-US" sz="2800" dirty="0"/>
                  <a:t>:</a:t>
                </a:r>
              </a:p>
              <a:p>
                <a:pPr marL="1885950" lvl="4" indent="-514350">
                  <a:lnSpc>
                    <a:spcPct val="100000"/>
                  </a:lnSpc>
                  <a:buFont typeface="+mj-lt"/>
                  <a:buAutoNum type="romanLcPeriod"/>
                </a:pPr>
                <a:r>
                  <a:rPr lang="en-US" sz="2800" dirty="0"/>
                  <a:t>Reset uncertain parameters</a:t>
                </a:r>
              </a:p>
              <a:p>
                <a:pPr marL="1885950" lvl="4" indent="-514350">
                  <a:lnSpc>
                    <a:spcPct val="100000"/>
                  </a:lnSpc>
                  <a:buFont typeface="+mj-lt"/>
                  <a:buAutoNum type="romanLcPeriod"/>
                </a:pPr>
                <a:r>
                  <a:rPr lang="en-US" sz="2800" dirty="0"/>
                  <a:t>Radiation transport simulation with </a:t>
                </a:r>
                <a:r>
                  <a:rPr lang="en-US" sz="2800" dirty="0" err="1"/>
                  <a:t>N_particle</a:t>
                </a:r>
                <a:r>
                  <a:rPr lang="en-US" sz="2800" dirty="0"/>
                  <a:t> particles</a:t>
                </a:r>
              </a:p>
              <a:p>
                <a:pPr marL="1885950" lvl="4" indent="-514350">
                  <a:lnSpc>
                    <a:spcPct val="100000"/>
                  </a:lnSpc>
                  <a:buFont typeface="+mj-lt"/>
                  <a:buAutoNum type="romanLcPeriod"/>
                </a:pPr>
                <a:r>
                  <a:rPr lang="en-US" sz="2800" dirty="0"/>
                  <a:t>Compute single-batch results</a:t>
                </a:r>
              </a:p>
              <a:p>
                <a:pPr marL="514350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2800" dirty="0"/>
                  <a:t>Compute final results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572BE4-13A2-79CF-4098-95BA53B953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2771" y="879175"/>
                <a:ext cx="11426372" cy="5784995"/>
              </a:xfrm>
              <a:blipFill>
                <a:blip r:embed="rId2"/>
                <a:stretch>
                  <a:fillRect l="-1110" t="-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35BF9B-FBBE-485D-230D-72B1A4B68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37A42-1143-48FC-B4BA-4801294DBEED}" type="slidenum">
              <a:rPr lang="en-US" smtClean="0"/>
              <a:t>14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E76C0A-9DD7-8AB2-73D6-3FFF449B68E7}"/>
              </a:ext>
            </a:extLst>
          </p:cNvPr>
          <p:cNvSpPr/>
          <p:nvPr/>
        </p:nvSpPr>
        <p:spPr>
          <a:xfrm>
            <a:off x="2314576" y="3943350"/>
            <a:ext cx="8758237" cy="500062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1531E91-62E0-D2A4-0353-B349B6D39E3B}"/>
              </a:ext>
            </a:extLst>
          </p:cNvPr>
          <p:cNvSpPr txBox="1">
            <a:spLocks/>
          </p:cNvSpPr>
          <p:nvPr/>
        </p:nvSpPr>
        <p:spPr>
          <a:xfrm>
            <a:off x="8743951" y="2290051"/>
            <a:ext cx="2743200" cy="1303481"/>
          </a:xfrm>
          <a:prstGeom prst="rect">
            <a:avLst/>
          </a:prstGeom>
        </p:spPr>
        <p:txBody>
          <a:bodyPr vert="horz" lIns="91440" tIns="45720" rIns="91440" bIns="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800" dirty="0">
                <a:solidFill>
                  <a:srgbClr val="7030A0"/>
                </a:solidFill>
              </a:rPr>
              <a:t>Parallel in MC/DC using MPI</a:t>
            </a:r>
          </a:p>
        </p:txBody>
      </p:sp>
    </p:spTree>
    <p:extLst>
      <p:ext uri="{BB962C8B-B14F-4D97-AF65-F5344CB8AC3E}">
        <p14:creationId xmlns:p14="http://schemas.microsoft.com/office/powerpoint/2010/main" val="28977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DFB0E-7179-C550-2619-A11E97276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Parallelism in MC/DC (simplified)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572BE4-13A2-79CF-4098-95BA53B953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2771" y="879175"/>
                <a:ext cx="11426372" cy="578499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800" dirty="0"/>
                  <a:t>Input: </a:t>
                </a:r>
                <a:r>
                  <a:rPr lang="en-US" sz="2800" dirty="0" err="1"/>
                  <a:t>N_particle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, </a:t>
                </a:r>
                <a:r>
                  <a:rPr lang="en-US" sz="2800" dirty="0" err="1"/>
                  <a:t>N_batch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, </a:t>
                </a:r>
                <a:r>
                  <a:rPr lang="en-US" sz="2800" dirty="0" err="1"/>
                  <a:t>N_processes</a:t>
                </a:r>
                <a:endParaRPr lang="en-US" sz="2800" dirty="0"/>
              </a:p>
              <a:p>
                <a:pPr marL="514350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2800" dirty="0" err="1"/>
                  <a:t>work_size</a:t>
                </a:r>
                <a:r>
                  <a:rPr lang="en-US" sz="2800" dirty="0"/>
                  <a:t> = (</a:t>
                </a:r>
                <a:r>
                  <a:rPr lang="en-US" sz="2800" dirty="0" err="1"/>
                  <a:t>N_particle</a:t>
                </a:r>
                <a:r>
                  <a:rPr lang="en-US" sz="2800" dirty="0"/>
                  <a:t> / </a:t>
                </a:r>
                <a:r>
                  <a:rPr lang="en-US" sz="2800" dirty="0" err="1"/>
                  <a:t>N_processes</a:t>
                </a:r>
                <a:r>
                  <a:rPr lang="en-US" sz="2800" dirty="0"/>
                  <a:t>)</a:t>
                </a:r>
              </a:p>
              <a:p>
                <a:pPr marL="514350" indent="-514350">
                  <a:lnSpc>
                    <a:spcPct val="100000"/>
                  </a:lnSpc>
                  <a:buFont typeface="+mj-lt"/>
                  <a:buAutoNum type="arabicPeriod"/>
                </a:pPr>
                <a:endParaRPr lang="en-US" sz="2800" dirty="0"/>
              </a:p>
              <a:p>
                <a:pPr marL="514350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2800" dirty="0"/>
                  <a:t>Each MPI process</a:t>
                </a:r>
              </a:p>
              <a:p>
                <a:pPr marL="1200150" lvl="2" indent="-514350">
                  <a:lnSpc>
                    <a:spcPct val="100000"/>
                  </a:lnSpc>
                  <a:buFont typeface="+mj-lt"/>
                  <a:buAutoNum type="alphaLcParenR"/>
                </a:pPr>
                <a:r>
                  <a:rPr lang="en-US" sz="2800" dirty="0" err="1"/>
                  <a:t>b_seed</a:t>
                </a:r>
                <a:r>
                  <a:rPr lang="en-US" sz="2800" dirty="0"/>
                  <a:t> = stride from initial </a:t>
                </a:r>
                <a:r>
                  <a:rPr lang="en-US" sz="2800" dirty="0" err="1"/>
                  <a:t>rng</a:t>
                </a:r>
                <a:r>
                  <a:rPr lang="en-US" sz="2800" dirty="0"/>
                  <a:t> seed</a:t>
                </a:r>
              </a:p>
              <a:p>
                <a:pPr marL="1200150" lvl="2" indent="-514350">
                  <a:lnSpc>
                    <a:spcPct val="100000"/>
                  </a:lnSpc>
                  <a:buFont typeface="+mj-lt"/>
                  <a:buAutoNum type="alphaLcParenR"/>
                </a:pPr>
                <a:r>
                  <a:rPr lang="en-US" sz="2800" dirty="0"/>
                  <a:t>If </a:t>
                </a:r>
                <a:r>
                  <a:rPr lang="en-US" sz="2800" dirty="0" err="1"/>
                  <a:t>uq</a:t>
                </a:r>
                <a:r>
                  <a:rPr lang="en-US" sz="2800" dirty="0"/>
                  <a:t>:</a:t>
                </a:r>
              </a:p>
              <a:p>
                <a:pPr marL="1885950" lvl="4" indent="-514350">
                  <a:lnSpc>
                    <a:spcPct val="100000"/>
                  </a:lnSpc>
                  <a:buFont typeface="+mj-lt"/>
                  <a:buAutoNum type="romanLcPeriod"/>
                </a:pPr>
                <a:r>
                  <a:rPr lang="en-US" sz="2800" dirty="0"/>
                  <a:t>Reset uncertain parameters</a:t>
                </a:r>
              </a:p>
              <a:p>
                <a:pPr marL="1885950" lvl="4" indent="-514350">
                  <a:lnSpc>
                    <a:spcPct val="100000"/>
                  </a:lnSpc>
                  <a:buFont typeface="+mj-lt"/>
                  <a:buAutoNum type="romanLcPeriod"/>
                </a:pPr>
                <a:r>
                  <a:rPr lang="en-US" sz="2800" dirty="0"/>
                  <a:t>Radiation transport simulation with </a:t>
                </a:r>
                <a:r>
                  <a:rPr lang="en-US" sz="2800" dirty="0" err="1"/>
                  <a:t>N_particle</a:t>
                </a:r>
                <a:r>
                  <a:rPr lang="en-US" sz="2800" dirty="0"/>
                  <a:t> particles</a:t>
                </a:r>
              </a:p>
              <a:p>
                <a:pPr marL="1885950" lvl="4" indent="-514350">
                  <a:lnSpc>
                    <a:spcPct val="100000"/>
                  </a:lnSpc>
                  <a:buFont typeface="+mj-lt"/>
                  <a:buAutoNum type="romanLcPeriod"/>
                </a:pPr>
                <a:r>
                  <a:rPr lang="en-US" sz="2800" dirty="0"/>
                  <a:t>Compute single-batch results</a:t>
                </a:r>
              </a:p>
              <a:p>
                <a:pPr marL="514350" indent="-514350">
                  <a:lnSpc>
                    <a:spcPct val="100000"/>
                  </a:lnSpc>
                  <a:buFont typeface="+mj-lt"/>
                  <a:buAutoNum type="arabicPeriod"/>
                </a:pPr>
                <a:endParaRPr lang="en-US" sz="2800" dirty="0"/>
              </a:p>
              <a:p>
                <a:pPr marL="514350" indent="-514350">
                  <a:lnSpc>
                    <a:spcPct val="100000"/>
                  </a:lnSpc>
                  <a:buFont typeface="+mj-lt"/>
                  <a:buAutoNum type="arabicPeriod"/>
                </a:pPr>
                <a:endParaRPr lang="en-US" sz="2800" dirty="0"/>
              </a:p>
              <a:p>
                <a:pPr marL="514350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2800" dirty="0"/>
                  <a:t>Compute final results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572BE4-13A2-79CF-4098-95BA53B953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2771" y="879175"/>
                <a:ext cx="11426372" cy="5784995"/>
              </a:xfrm>
              <a:blipFill>
                <a:blip r:embed="rId2"/>
                <a:stretch>
                  <a:fillRect l="-1110" t="-1535" b="-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35BF9B-FBBE-485D-230D-72B1A4B68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37A42-1143-48FC-B4BA-4801294DBEED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0BD917-4966-D167-E5C6-893C1F789C87}"/>
              </a:ext>
            </a:extLst>
          </p:cNvPr>
          <p:cNvSpPr/>
          <p:nvPr/>
        </p:nvSpPr>
        <p:spPr>
          <a:xfrm>
            <a:off x="871538" y="2870802"/>
            <a:ext cx="10658475" cy="2101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9812DB2-85AF-E538-2EE7-FFEC692E5FAB}"/>
              </a:ext>
            </a:extLst>
          </p:cNvPr>
          <p:cNvSpPr txBox="1">
            <a:spLocks/>
          </p:cNvSpPr>
          <p:nvPr/>
        </p:nvSpPr>
        <p:spPr>
          <a:xfrm>
            <a:off x="871538" y="3005403"/>
            <a:ext cx="4857750" cy="2528888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vert="horz" lIns="91440" tIns="45720" rIns="9144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00" dirty="0"/>
              <a:t>For b = 1:N_batch, do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/>
              <a:t>	1. Radiation transport 	    simulation with 	   	    </a:t>
            </a:r>
            <a:r>
              <a:rPr lang="en-US" sz="2800" dirty="0" err="1"/>
              <a:t>work_size</a:t>
            </a:r>
            <a:r>
              <a:rPr lang="en-US" sz="2800" dirty="0"/>
              <a:t> particles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/>
              <a:t>	2. </a:t>
            </a:r>
            <a:r>
              <a:rPr lang="en-US" sz="2800" dirty="0" err="1"/>
              <a:t>MPI.Reduce</a:t>
            </a:r>
            <a:r>
              <a:rPr lang="en-US" sz="2800" dirty="0"/>
              <a:t>()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AA21086-530E-4C00-7915-3CA28F1161C8}"/>
              </a:ext>
            </a:extLst>
          </p:cNvPr>
          <p:cNvSpPr txBox="1">
            <a:spLocks/>
          </p:cNvSpPr>
          <p:nvPr/>
        </p:nvSpPr>
        <p:spPr>
          <a:xfrm>
            <a:off x="6821828" y="2993003"/>
            <a:ext cx="4857750" cy="2528888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vert="horz" lIns="91440" tIns="45720" rIns="9144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800" dirty="0"/>
              <a:t>For b = 1:N_batch, do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/>
              <a:t>	1. Radiation transport 	    simulation with 	   	    </a:t>
            </a:r>
            <a:r>
              <a:rPr lang="en-US" sz="2800" dirty="0" err="1"/>
              <a:t>work_size</a:t>
            </a:r>
            <a:r>
              <a:rPr lang="en-US" sz="2800" dirty="0"/>
              <a:t> particles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/>
              <a:t>	2. </a:t>
            </a:r>
            <a:r>
              <a:rPr lang="en-US" sz="2800" dirty="0" err="1"/>
              <a:t>MPI.Reduce</a:t>
            </a:r>
            <a:r>
              <a:rPr lang="en-US" sz="2800" dirty="0"/>
              <a:t>()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203200A-E983-EBF9-E73D-24D913418C94}"/>
              </a:ext>
            </a:extLst>
          </p:cNvPr>
          <p:cNvSpPr>
            <a:spLocks noChangeAspect="1"/>
          </p:cNvSpPr>
          <p:nvPr/>
        </p:nvSpPr>
        <p:spPr>
          <a:xfrm>
            <a:off x="5915025" y="4059308"/>
            <a:ext cx="180975" cy="1828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15813D6-CA36-1FE2-774C-9329D4999007}"/>
              </a:ext>
            </a:extLst>
          </p:cNvPr>
          <p:cNvSpPr>
            <a:spLocks noChangeAspect="1"/>
          </p:cNvSpPr>
          <p:nvPr/>
        </p:nvSpPr>
        <p:spPr>
          <a:xfrm>
            <a:off x="6455116" y="4059308"/>
            <a:ext cx="180975" cy="1828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149C7ED-77E8-E71C-A957-6CC07C0C5684}"/>
              </a:ext>
            </a:extLst>
          </p:cNvPr>
          <p:cNvSpPr>
            <a:spLocks noChangeAspect="1"/>
          </p:cNvSpPr>
          <p:nvPr/>
        </p:nvSpPr>
        <p:spPr>
          <a:xfrm>
            <a:off x="6195165" y="4059308"/>
            <a:ext cx="180975" cy="18288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Bent Arrow 20">
            <a:extLst>
              <a:ext uri="{FF2B5EF4-FFF2-40B4-BE49-F238E27FC236}">
                <a16:creationId xmlns:a16="http://schemas.microsoft.com/office/drawing/2014/main" id="{4561D2E6-3AEF-E56D-9C80-C9823AE5349F}"/>
              </a:ext>
            </a:extLst>
          </p:cNvPr>
          <p:cNvSpPr/>
          <p:nvPr/>
        </p:nvSpPr>
        <p:spPr>
          <a:xfrm rot="5400000">
            <a:off x="4088384" y="2506256"/>
            <a:ext cx="383009" cy="590484"/>
          </a:xfrm>
          <a:prstGeom prst="bentArrow">
            <a:avLst>
              <a:gd name="adj1" fmla="val 14894"/>
              <a:gd name="adj2" fmla="val 29308"/>
              <a:gd name="adj3" fmla="val 49563"/>
              <a:gd name="adj4" fmla="val 60672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Bent Arrow 21">
            <a:extLst>
              <a:ext uri="{FF2B5EF4-FFF2-40B4-BE49-F238E27FC236}">
                <a16:creationId xmlns:a16="http://schemas.microsoft.com/office/drawing/2014/main" id="{46C6E560-A84B-FF81-906E-0D8470D46999}"/>
              </a:ext>
            </a:extLst>
          </p:cNvPr>
          <p:cNvSpPr/>
          <p:nvPr/>
        </p:nvSpPr>
        <p:spPr>
          <a:xfrm rot="5400000">
            <a:off x="7082619" y="1623374"/>
            <a:ext cx="383011" cy="2356249"/>
          </a:xfrm>
          <a:prstGeom prst="bentArrow">
            <a:avLst>
              <a:gd name="adj1" fmla="val 14894"/>
              <a:gd name="adj2" fmla="val 29308"/>
              <a:gd name="adj3" fmla="val 49563"/>
              <a:gd name="adj4" fmla="val 60672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Bent Arrow 22">
            <a:extLst>
              <a:ext uri="{FF2B5EF4-FFF2-40B4-BE49-F238E27FC236}">
                <a16:creationId xmlns:a16="http://schemas.microsoft.com/office/drawing/2014/main" id="{B46E7560-B0D3-6422-1B3C-DAF53D13507B}"/>
              </a:ext>
            </a:extLst>
          </p:cNvPr>
          <p:cNvSpPr/>
          <p:nvPr/>
        </p:nvSpPr>
        <p:spPr>
          <a:xfrm rot="5400000">
            <a:off x="5113286" y="1742551"/>
            <a:ext cx="395411" cy="2130295"/>
          </a:xfrm>
          <a:prstGeom prst="bentArrow">
            <a:avLst>
              <a:gd name="adj1" fmla="val 14894"/>
              <a:gd name="adj2" fmla="val 29308"/>
              <a:gd name="adj3" fmla="val 49563"/>
              <a:gd name="adj4" fmla="val 60672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60D2B3C1-53FA-AEC5-DA45-6F3C2ECA38D7}"/>
              </a:ext>
            </a:extLst>
          </p:cNvPr>
          <p:cNvSpPr txBox="1">
            <a:spLocks/>
          </p:cNvSpPr>
          <p:nvPr/>
        </p:nvSpPr>
        <p:spPr>
          <a:xfrm>
            <a:off x="4206891" y="5567192"/>
            <a:ext cx="4204776" cy="1219179"/>
          </a:xfrm>
          <a:prstGeom prst="rect">
            <a:avLst/>
          </a:prstGeom>
        </p:spPr>
        <p:txBody>
          <a:bodyPr vert="horz" lIns="91440" tIns="45720" rIns="91440" bIns="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800" dirty="0">
                <a:solidFill>
                  <a:srgbClr val="7030A0"/>
                </a:solidFill>
              </a:rPr>
              <a:t>Re-sample UQ parameters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800" dirty="0">
                <a:solidFill>
                  <a:srgbClr val="7030A0"/>
                </a:solidFill>
              </a:rPr>
              <a:t>Reproducible 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800" dirty="0">
                <a:solidFill>
                  <a:srgbClr val="7030A0"/>
                </a:solidFill>
              </a:rPr>
              <a:t>Efficient 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5" name="Bent Arrow 34">
            <a:extLst>
              <a:ext uri="{FF2B5EF4-FFF2-40B4-BE49-F238E27FC236}">
                <a16:creationId xmlns:a16="http://schemas.microsoft.com/office/drawing/2014/main" id="{FD5BB586-FA1F-FC61-B7A0-C3EFD3001706}"/>
              </a:ext>
            </a:extLst>
          </p:cNvPr>
          <p:cNvSpPr/>
          <p:nvPr/>
        </p:nvSpPr>
        <p:spPr>
          <a:xfrm>
            <a:off x="6174976" y="3256699"/>
            <a:ext cx="1549804" cy="2286748"/>
          </a:xfrm>
          <a:prstGeom prst="bentArrow">
            <a:avLst>
              <a:gd name="adj1" fmla="val 12803"/>
              <a:gd name="adj2" fmla="val 17441"/>
              <a:gd name="adj3" fmla="val 25000"/>
              <a:gd name="adj4" fmla="val 52617"/>
            </a:avLst>
          </a:prstGeom>
          <a:solidFill>
            <a:srgbClr val="7030A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Bent Arrow 36">
            <a:extLst>
              <a:ext uri="{FF2B5EF4-FFF2-40B4-BE49-F238E27FC236}">
                <a16:creationId xmlns:a16="http://schemas.microsoft.com/office/drawing/2014/main" id="{83D6D4D7-BA19-EDB7-A0B8-EB3ABDB57292}"/>
              </a:ext>
            </a:extLst>
          </p:cNvPr>
          <p:cNvSpPr/>
          <p:nvPr/>
        </p:nvSpPr>
        <p:spPr>
          <a:xfrm flipH="1">
            <a:off x="4826335" y="3244299"/>
            <a:ext cx="1549804" cy="2286748"/>
          </a:xfrm>
          <a:prstGeom prst="bentArrow">
            <a:avLst>
              <a:gd name="adj1" fmla="val 12803"/>
              <a:gd name="adj2" fmla="val 17441"/>
              <a:gd name="adj3" fmla="val 25000"/>
              <a:gd name="adj4" fmla="val 52617"/>
            </a:avLst>
          </a:prstGeom>
          <a:solidFill>
            <a:srgbClr val="7030A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5" name="Graphic 44" descr="Question Mark with solid fill">
            <a:extLst>
              <a:ext uri="{FF2B5EF4-FFF2-40B4-BE49-F238E27FC236}">
                <a16:creationId xmlns:a16="http://schemas.microsoft.com/office/drawing/2014/main" id="{E75307E7-46F7-8D65-42E2-A20D19444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16369" y="6275099"/>
            <a:ext cx="525127" cy="525127"/>
          </a:xfrm>
          <a:prstGeom prst="rect">
            <a:avLst/>
          </a:prstGeom>
        </p:spPr>
      </p:pic>
      <p:pic>
        <p:nvPicPr>
          <p:cNvPr id="46" name="Graphic 45" descr="Checkmark with solid fill">
            <a:extLst>
              <a:ext uri="{FF2B5EF4-FFF2-40B4-BE49-F238E27FC236}">
                <a16:creationId xmlns:a16="http://schemas.microsoft.com/office/drawing/2014/main" id="{92C52D86-FB5E-F24B-4801-91AC56B211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29857" y="5884310"/>
            <a:ext cx="525127" cy="525127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93D78EB-09F4-38BA-AC52-3427483EFEFD}"/>
              </a:ext>
            </a:extLst>
          </p:cNvPr>
          <p:cNvSpPr/>
          <p:nvPr/>
        </p:nvSpPr>
        <p:spPr>
          <a:xfrm>
            <a:off x="424399" y="5729185"/>
            <a:ext cx="4997325" cy="7729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CADFDA-F4EE-5BAA-F545-86E303823FC6}"/>
              </a:ext>
            </a:extLst>
          </p:cNvPr>
          <p:cNvSpPr/>
          <p:nvPr/>
        </p:nvSpPr>
        <p:spPr>
          <a:xfrm>
            <a:off x="271999" y="2126375"/>
            <a:ext cx="11557144" cy="3852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E58ADAC-5AA7-0C04-7485-39F059EC2717}"/>
              </a:ext>
            </a:extLst>
          </p:cNvPr>
          <p:cNvSpPr/>
          <p:nvPr/>
        </p:nvSpPr>
        <p:spPr>
          <a:xfrm>
            <a:off x="5048517" y="5978824"/>
            <a:ext cx="2862427" cy="80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5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5" grpId="0" animBg="1"/>
      <p:bldP spid="37" grpId="0" animBg="1"/>
      <p:bldP spid="41" grpId="0" animBg="1"/>
      <p:bldP spid="40" grpId="0" animBg="1"/>
      <p:bldP spid="3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29BEB-B535-A97D-A04D-9ABE086FB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Problem – Visualize Motivations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74E7AAC-A7A0-E9EB-F720-0CBD29E0FB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3" t="30504" b="29340"/>
          <a:stretch/>
        </p:blipFill>
        <p:spPr>
          <a:xfrm>
            <a:off x="6599807" y="1060385"/>
            <a:ext cx="5017543" cy="12896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DCA400B-747C-1D44-5559-6E5187195B5C}"/>
                  </a:ext>
                </a:extLst>
              </p:cNvPr>
              <p:cNvSpPr/>
              <p:nvPr/>
            </p:nvSpPr>
            <p:spPr>
              <a:xfrm>
                <a:off x="6751479" y="1272210"/>
                <a:ext cx="875269" cy="87462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DCA400B-747C-1D44-5559-6E5187195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1479" y="1272210"/>
                <a:ext cx="875269" cy="8746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44DED5C-CBE6-2C53-C0C5-11EA9F7400E2}"/>
                  </a:ext>
                </a:extLst>
              </p:cNvPr>
              <p:cNvSpPr/>
              <p:nvPr/>
            </p:nvSpPr>
            <p:spPr>
              <a:xfrm>
                <a:off x="10447275" y="1251585"/>
                <a:ext cx="1048090" cy="874627"/>
              </a:xfrm>
              <a:prstGeom prst="rect">
                <a:avLst/>
              </a:prstGeom>
              <a:solidFill>
                <a:srgbClr val="05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44DED5C-CBE6-2C53-C0C5-11EA9F740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275" y="1251585"/>
                <a:ext cx="1048090" cy="8746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5D05F9F-8CC9-D416-4CB1-A87A23D38D9F}"/>
                  </a:ext>
                </a:extLst>
              </p:cNvPr>
              <p:cNvSpPr/>
              <p:nvPr/>
            </p:nvSpPr>
            <p:spPr>
              <a:xfrm>
                <a:off x="8599377" y="1284018"/>
                <a:ext cx="875269" cy="874627"/>
              </a:xfrm>
              <a:prstGeom prst="rect">
                <a:avLst/>
              </a:prstGeom>
              <a:solidFill>
                <a:srgbClr val="05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5D05F9F-8CC9-D416-4CB1-A87A23D38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377" y="1284018"/>
                <a:ext cx="875269" cy="8746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206A8D3-116C-0180-4FA4-503EDD1202AE}"/>
              </a:ext>
            </a:extLst>
          </p:cNvPr>
          <p:cNvCxnSpPr/>
          <p:nvPr/>
        </p:nvCxnSpPr>
        <p:spPr>
          <a:xfrm>
            <a:off x="5451353" y="1708309"/>
            <a:ext cx="108321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>
                <a:extLst>
                  <a:ext uri="{FF2B5EF4-FFF2-40B4-BE49-F238E27FC236}">
                    <a16:creationId xmlns:a16="http://schemas.microsoft.com/office/drawing/2014/main" id="{2811B179-8081-BD11-3EC6-809B6547921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9482913"/>
                  </p:ext>
                </p:extLst>
              </p:nvPr>
            </p:nvGraphicFramePr>
            <p:xfrm>
              <a:off x="7393354" y="2843300"/>
              <a:ext cx="3787979" cy="30198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64880">
                      <a:extLst>
                        <a:ext uri="{9D8B030D-6E8A-4147-A177-3AD203B41FA5}">
                          <a16:colId xmlns:a16="http://schemas.microsoft.com/office/drawing/2014/main" val="4042718587"/>
                        </a:ext>
                      </a:extLst>
                    </a:gridCol>
                    <a:gridCol w="2523099">
                      <a:extLst>
                        <a:ext uri="{9D8B030D-6E8A-4147-A177-3AD203B41FA5}">
                          <a16:colId xmlns:a16="http://schemas.microsoft.com/office/drawing/2014/main" val="1834663267"/>
                        </a:ext>
                      </a:extLst>
                    </a:gridCol>
                  </a:tblGrid>
                  <a:tr h="754955">
                    <a:tc>
                      <a:txBody>
                        <a:bodyPr/>
                        <a:lstStyle/>
                        <a:p>
                          <a:pPr algn="r"/>
                          <a:endParaRPr lang="en-US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93925314"/>
                      </a:ext>
                    </a:extLst>
                  </a:tr>
                  <a:tr h="754955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Mat 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∼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𝒰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0.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1.6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0" i="1" dirty="0"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20389909"/>
                      </a:ext>
                    </a:extLst>
                  </a:tr>
                  <a:tr h="754955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Mat 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∼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𝒰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0.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03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0.27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0" i="1" dirty="0"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1478402"/>
                      </a:ext>
                    </a:extLst>
                  </a:tr>
                  <a:tr h="754955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Mat 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∼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𝒰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0.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1.1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0" i="1" dirty="0"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64541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>
                <a:extLst>
                  <a:ext uri="{FF2B5EF4-FFF2-40B4-BE49-F238E27FC236}">
                    <a16:creationId xmlns:a16="http://schemas.microsoft.com/office/drawing/2014/main" id="{2811B179-8081-BD11-3EC6-809B6547921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9482913"/>
                  </p:ext>
                </p:extLst>
              </p:nvPr>
            </p:nvGraphicFramePr>
            <p:xfrm>
              <a:off x="7393354" y="2843300"/>
              <a:ext cx="3787979" cy="30198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64880">
                      <a:extLst>
                        <a:ext uri="{9D8B030D-6E8A-4147-A177-3AD203B41FA5}">
                          <a16:colId xmlns:a16="http://schemas.microsoft.com/office/drawing/2014/main" val="4042718587"/>
                        </a:ext>
                      </a:extLst>
                    </a:gridCol>
                    <a:gridCol w="2523099">
                      <a:extLst>
                        <a:ext uri="{9D8B030D-6E8A-4147-A177-3AD203B41FA5}">
                          <a16:colId xmlns:a16="http://schemas.microsoft.com/office/drawing/2014/main" val="1834663267"/>
                        </a:ext>
                      </a:extLst>
                    </a:gridCol>
                  </a:tblGrid>
                  <a:tr h="754955">
                    <a:tc>
                      <a:txBody>
                        <a:bodyPr/>
                        <a:lstStyle/>
                        <a:p>
                          <a:pPr algn="r"/>
                          <a:endParaRPr lang="en-US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754" r="-1005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3925314"/>
                      </a:ext>
                    </a:extLst>
                  </a:tr>
                  <a:tr h="754955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Mat 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754" t="-100000" r="-1005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0389909"/>
                      </a:ext>
                    </a:extLst>
                  </a:tr>
                  <a:tr h="754955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Mat 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754" t="-203390" r="-1005" b="-10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1478402"/>
                      </a:ext>
                    </a:extLst>
                  </a:tr>
                  <a:tr h="754955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Mat 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754" t="-298333" r="-1005" b="-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645413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E5B17D-FCCE-5F81-2419-031A6F067B2E}"/>
                  </a:ext>
                </a:extLst>
              </p:cNvPr>
              <p:cNvSpPr txBox="1"/>
              <p:nvPr/>
            </p:nvSpPr>
            <p:spPr>
              <a:xfrm>
                <a:off x="391577" y="2158645"/>
                <a:ext cx="6175610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8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Attenuation through 1D slab, 3 materials</a:t>
                </a:r>
              </a:p>
              <a:p>
                <a:pPr marL="285750" indent="-28575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Uncertain total cross sections</a:t>
                </a:r>
              </a:p>
              <a:p>
                <a:pPr>
                  <a:buClr>
                    <a:schemeClr val="accent1"/>
                  </a:buClr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: Transmittance, percent of particles that exit</a:t>
                </a:r>
              </a:p>
              <a:p>
                <a:pPr marL="285750" indent="-28575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endParaRPr lang="en-US" sz="28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Analytic solution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𝕍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E5B17D-FCCE-5F81-2419-031A6F067B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577" y="2158645"/>
                <a:ext cx="6175610" cy="3970318"/>
              </a:xfrm>
              <a:prstGeom prst="rect">
                <a:avLst/>
              </a:prstGeom>
              <a:blipFill>
                <a:blip r:embed="rId7"/>
                <a:stretch>
                  <a:fillRect l="-1643" t="-1592" b="-3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563427-6BB8-3996-D546-5F8571F99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37A42-1143-48FC-B4BA-4801294DBEE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85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AD6D3F18-C087-14E8-03E4-8F4568D8B8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4"/>
          <a:stretch/>
        </p:blipFill>
        <p:spPr>
          <a:xfrm>
            <a:off x="5732331" y="841757"/>
            <a:ext cx="6225245" cy="579064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6FEDD6A-88C6-61F6-F249-37D7A59353E6}"/>
              </a:ext>
            </a:extLst>
          </p:cNvPr>
          <p:cNvCxnSpPr>
            <a:cxnSpLocks/>
          </p:cNvCxnSpPr>
          <p:nvPr/>
        </p:nvCxnSpPr>
        <p:spPr>
          <a:xfrm>
            <a:off x="8219384" y="4063692"/>
            <a:ext cx="909638" cy="0"/>
          </a:xfrm>
          <a:prstGeom prst="straightConnector1">
            <a:avLst/>
          </a:prstGeom>
          <a:ln w="57150">
            <a:solidFill>
              <a:srgbClr val="0070C0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15F0F09-8798-4B95-3AD8-ADD4499BB6FD}"/>
              </a:ext>
            </a:extLst>
          </p:cNvPr>
          <p:cNvSpPr txBox="1"/>
          <p:nvPr/>
        </p:nvSpPr>
        <p:spPr>
          <a:xfrm>
            <a:off x="8305638" y="4309489"/>
            <a:ext cx="2042034" cy="307777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Variances of estimators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D97F9D2-BA22-952E-FD70-4FA0BEF77782}"/>
              </a:ext>
            </a:extLst>
          </p:cNvPr>
          <p:cNvCxnSpPr>
            <a:cxnSpLocks/>
          </p:cNvCxnSpPr>
          <p:nvPr/>
        </p:nvCxnSpPr>
        <p:spPr>
          <a:xfrm>
            <a:off x="7727856" y="3067902"/>
            <a:ext cx="909638" cy="0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B4EC13F-5F2E-6FCE-3DC4-7E93F1519202}"/>
                  </a:ext>
                </a:extLst>
              </p:cNvPr>
              <p:cNvSpPr txBox="1"/>
              <p:nvPr/>
            </p:nvSpPr>
            <p:spPr>
              <a:xfrm>
                <a:off x="8701097" y="2914014"/>
                <a:ext cx="2501120" cy="3268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7030A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Bias 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estimating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𝕍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B4EC13F-5F2E-6FCE-3DC4-7E93F1519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1097" y="2914014"/>
                <a:ext cx="2501120" cy="3268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7030A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83A8E919-7478-A4DF-E10D-BB0C97F28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Problem – Visualize Motivations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5348AD-003B-5229-B055-4D4E3C4AEE3D}"/>
              </a:ext>
            </a:extLst>
          </p:cNvPr>
          <p:cNvSpPr txBox="1"/>
          <p:nvPr/>
        </p:nvSpPr>
        <p:spPr>
          <a:xfrm>
            <a:off x="153003" y="4567039"/>
            <a:ext cx="4925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Distribution of results over 25000 repetitions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CB2173-AA2F-2DEC-BC9B-DE58096D003B}"/>
                  </a:ext>
                </a:extLst>
              </p:cNvPr>
              <p:cNvSpPr txBox="1"/>
              <p:nvPr/>
            </p:nvSpPr>
            <p:spPr>
              <a:xfrm>
                <a:off x="234424" y="2310646"/>
                <a:ext cx="5917601" cy="6487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𝕍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CB2173-AA2F-2DEC-BC9B-DE58096D0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24" y="2310646"/>
                <a:ext cx="5917601" cy="648767"/>
              </a:xfrm>
              <a:prstGeom prst="rect">
                <a:avLst/>
              </a:prstGeom>
              <a:blipFill>
                <a:blip r:embed="rId10"/>
                <a:stretch>
                  <a:fillRect l="-214" b="-38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8653208-B909-8676-3C4B-8CDCAF609C34}"/>
                  </a:ext>
                </a:extLst>
              </p:cNvPr>
              <p:cNvSpPr txBox="1"/>
              <p:nvPr/>
            </p:nvSpPr>
            <p:spPr>
              <a:xfrm>
                <a:off x="153003" y="3017266"/>
                <a:ext cx="4460236" cy="6487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𝕍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8653208-B909-8676-3C4B-8CDCAF609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03" y="3017266"/>
                <a:ext cx="4460236" cy="648767"/>
              </a:xfrm>
              <a:prstGeom prst="rect">
                <a:avLst/>
              </a:prstGeom>
              <a:blipFill>
                <a:blip r:embed="rId11"/>
                <a:stretch>
                  <a:fillRect l="-284" b="-19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6FAA950-833B-44EB-0A01-75CF5DC714B9}"/>
                  </a:ext>
                </a:extLst>
              </p:cNvPr>
              <p:cNvSpPr txBox="1"/>
              <p:nvPr/>
            </p:nvSpPr>
            <p:spPr>
              <a:xfrm>
                <a:off x="840828" y="1017448"/>
                <a:ext cx="3690532" cy="470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lang="en-US" sz="2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= Estimator value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6FAA950-833B-44EB-0A01-75CF5DC71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828" y="1017448"/>
                <a:ext cx="3690532" cy="470706"/>
              </a:xfrm>
              <a:prstGeom prst="rect">
                <a:avLst/>
              </a:prstGeom>
              <a:blipFill>
                <a:blip r:embed="rId12"/>
                <a:stretch>
                  <a:fillRect l="-344"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F46E59B-7440-D0A1-80CD-738C9D4583D0}"/>
                  </a:ext>
                </a:extLst>
              </p:cNvPr>
              <p:cNvSpPr txBox="1"/>
              <p:nvPr/>
            </p:nvSpPr>
            <p:spPr>
              <a:xfrm>
                <a:off x="822964" y="1539529"/>
                <a:ext cx="4561835" cy="4948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𝕍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= (Known) true value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F46E59B-7440-D0A1-80CD-738C9D458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4" y="1539529"/>
                <a:ext cx="4561835" cy="494815"/>
              </a:xfrm>
              <a:prstGeom prst="rect">
                <a:avLst/>
              </a:prstGeom>
              <a:blipFill>
                <a:blip r:embed="rId13"/>
                <a:stretch>
                  <a:fillRect l="-278" t="-10000" b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40B0EB-EA9F-B810-5686-5327266CAE0E}"/>
                  </a:ext>
                </a:extLst>
              </p:cNvPr>
              <p:cNvSpPr txBox="1"/>
              <p:nvPr/>
            </p:nvSpPr>
            <p:spPr>
              <a:xfrm>
                <a:off x="1317071" y="3606879"/>
                <a:ext cx="4460236" cy="5937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𝕍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𝐵𝑖𝑎𝑠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𝕍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40B0EB-EA9F-B810-5686-5327266CA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7071" y="3606879"/>
                <a:ext cx="4460236" cy="593752"/>
              </a:xfrm>
              <a:prstGeom prst="rect">
                <a:avLst/>
              </a:prstGeom>
              <a:blipFill>
                <a:blip r:embed="rId14"/>
                <a:stretch>
                  <a:fillRect b="-127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FC72D61A-26AA-155D-A2FE-3A7AE313E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37A42-1143-48FC-B4BA-4801294DBEED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C34FF4-4978-DDBA-A307-A6CD7642F4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917" y="1314414"/>
            <a:ext cx="2019300" cy="9906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D9D0507-B592-3357-4629-0F9E21994DFD}"/>
              </a:ext>
            </a:extLst>
          </p:cNvPr>
          <p:cNvCxnSpPr>
            <a:cxnSpLocks/>
          </p:cNvCxnSpPr>
          <p:nvPr/>
        </p:nvCxnSpPr>
        <p:spPr>
          <a:xfrm>
            <a:off x="7236328" y="4722120"/>
            <a:ext cx="1042416" cy="0"/>
          </a:xfrm>
          <a:prstGeom prst="straightConnector1">
            <a:avLst/>
          </a:prstGeom>
          <a:ln w="57150">
            <a:solidFill>
              <a:srgbClr val="FF7F0F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4097FBB-2542-FDAB-F7EE-EDC6049EC1DD}"/>
              </a:ext>
            </a:extLst>
          </p:cNvPr>
          <p:cNvSpPr/>
          <p:nvPr/>
        </p:nvSpPr>
        <p:spPr>
          <a:xfrm>
            <a:off x="8313214" y="4310111"/>
            <a:ext cx="2042034" cy="307155"/>
          </a:xfrm>
          <a:prstGeom prst="rect">
            <a:avLst/>
          </a:prstGeom>
          <a:noFill/>
          <a:ln w="19050">
            <a:solidFill>
              <a:srgbClr val="FF7F0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5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2" grpId="0" animBg="1"/>
      <p:bldP spid="25" grpId="0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AD6D3F18-C087-14E8-03E4-8F4568D8B8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4"/>
          <a:stretch/>
        </p:blipFill>
        <p:spPr>
          <a:xfrm>
            <a:off x="42323" y="905281"/>
            <a:ext cx="6209816" cy="5776293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FC16B2B-6CB2-A770-A46D-E1D8C940A2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3"/>
          <a:stretch/>
        </p:blipFill>
        <p:spPr>
          <a:xfrm>
            <a:off x="5982184" y="905282"/>
            <a:ext cx="6209816" cy="57762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4B98A6E-0B3A-168F-D222-E1DE498C7660}"/>
                  </a:ext>
                </a:extLst>
              </p:cNvPr>
              <p:cNvSpPr txBox="1"/>
              <p:nvPr/>
            </p:nvSpPr>
            <p:spPr>
              <a:xfrm>
                <a:off x="8612362" y="3120044"/>
                <a:ext cx="2743201" cy="73520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030A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Increased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𝜂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drives bias down</a:t>
                </a: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4B98A6E-0B3A-168F-D222-E1DE498C7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2362" y="3120044"/>
                <a:ext cx="2743201" cy="7352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9F09A324-79CB-2F62-BF19-07F69411F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Problem – Visualize Motivations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64D1AA4-1FA7-2CA1-4028-7499BC6B8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37A42-1143-48FC-B4BA-4801294DBEED}" type="slidenum">
              <a:rPr lang="en-US" smtClean="0"/>
              <a:t>18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9C6422-C6AF-EA0E-9D3F-1A077E1FDE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28" y="1350871"/>
            <a:ext cx="2019300" cy="990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32986E3-7DD0-59A5-F12D-A3FEC1FD3015}"/>
              </a:ext>
            </a:extLst>
          </p:cNvPr>
          <p:cNvSpPr/>
          <p:nvPr/>
        </p:nvSpPr>
        <p:spPr>
          <a:xfrm>
            <a:off x="4975412" y="890929"/>
            <a:ext cx="1107141" cy="51373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121FC8-27DE-8A24-1CC6-F680980B32C6}"/>
              </a:ext>
            </a:extLst>
          </p:cNvPr>
          <p:cNvSpPr/>
          <p:nvPr/>
        </p:nvSpPr>
        <p:spPr>
          <a:xfrm>
            <a:off x="10770117" y="905281"/>
            <a:ext cx="1388002" cy="51373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876FF8-E6E0-BB34-1963-10EB3D957ACB}"/>
              </a:ext>
            </a:extLst>
          </p:cNvPr>
          <p:cNvCxnSpPr>
            <a:cxnSpLocks/>
          </p:cNvCxnSpPr>
          <p:nvPr/>
        </p:nvCxnSpPr>
        <p:spPr>
          <a:xfrm>
            <a:off x="2026303" y="3444420"/>
            <a:ext cx="909638" cy="0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53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6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04F65A39-1179-EE33-4E8F-754B960F1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802" y="3581016"/>
            <a:ext cx="3878342" cy="3127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D29BEB-B535-A97D-A04D-9ABE086FB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Infinite Slab Lattice Problem</a:t>
            </a: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790A706E-1410-C910-4F57-B11F623F7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802" y="149736"/>
            <a:ext cx="3878342" cy="31272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5BD78C2-B400-6CE0-2FBA-35A2EBD800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504" b="29340"/>
          <a:stretch/>
        </p:blipFill>
        <p:spPr>
          <a:xfrm>
            <a:off x="710403" y="1077835"/>
            <a:ext cx="5160678" cy="12896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3FD9E9D-7F18-311D-6EAF-775F9E9E7308}"/>
                  </a:ext>
                </a:extLst>
              </p:cNvPr>
              <p:cNvSpPr txBox="1"/>
              <p:nvPr/>
            </p:nvSpPr>
            <p:spPr>
              <a:xfrm>
                <a:off x="710403" y="2974642"/>
                <a:ext cx="6190246" cy="3063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1-cm thick slabs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Reflecting BCs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Data from C5G7 benchmark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Fast (1.36 – 10 MeV) neutron source at the center of water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Goal: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1,2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to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80% variance in water and </a:t>
                </a:r>
                <a:r>
                  <a:rPr lang="en-US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crtl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 rod. capture and scatter </a:t>
                </a:r>
                <a:r>
                  <a:rPr lang="en-US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xsec</a:t>
                </a: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3FD9E9D-7F18-311D-6EAF-775F9E9E7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03" y="2974642"/>
                <a:ext cx="6190246" cy="3063211"/>
              </a:xfrm>
              <a:prstGeom prst="rect">
                <a:avLst/>
              </a:prstGeom>
              <a:blipFill>
                <a:blip r:embed="rId5"/>
                <a:stretch>
                  <a:fillRect l="-1434" t="-1653" b="-3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FF57E46F-BCDB-9E75-C686-3DF7E1BE13EB}"/>
              </a:ext>
            </a:extLst>
          </p:cNvPr>
          <p:cNvSpPr txBox="1"/>
          <p:nvPr/>
        </p:nvSpPr>
        <p:spPr>
          <a:xfrm>
            <a:off x="7856825" y="2224626"/>
            <a:ext cx="1965602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Fast neutron flux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(9.2 keV – 10 MeV)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0EAEAC-250C-9E5E-C022-C69246867D2E}"/>
              </a:ext>
            </a:extLst>
          </p:cNvPr>
          <p:cNvSpPr txBox="1"/>
          <p:nvPr/>
        </p:nvSpPr>
        <p:spPr>
          <a:xfrm>
            <a:off x="8100835" y="5204312"/>
            <a:ext cx="190789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Slow neutron flux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(&lt; 9.2 keV)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042617-8DD7-B00B-6FF7-718411430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37A42-1143-48FC-B4BA-4801294DBEE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23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DFB0E-7179-C550-2619-A11E97276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Bottom Line, Up Front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72BE4-13A2-79CF-4098-95BA53B95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771" y="879175"/>
            <a:ext cx="11426372" cy="578499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An </a:t>
            </a:r>
            <a:r>
              <a:rPr lang="en-US" sz="2400" b="1" dirty="0"/>
              <a:t>embedded uncertainty quantification method</a:t>
            </a:r>
            <a:r>
              <a:rPr lang="en-US" sz="2400" dirty="0"/>
              <a:t>, variance deconvolution (Var-D), is implemented and tested in MC/DC.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Consistently </a:t>
            </a:r>
            <a:r>
              <a:rPr lang="en-US" sz="2400" b="1" dirty="0"/>
              <a:t>more accurate and efficient </a:t>
            </a:r>
            <a:r>
              <a:rPr lang="en-US" sz="2400" dirty="0"/>
              <a:t>than the standard sampling-UQ approach for stochastic solvers</a:t>
            </a:r>
            <a:endParaRPr lang="en-US" sz="2400" b="1" dirty="0"/>
          </a:p>
          <a:p>
            <a:pPr>
              <a:lnSpc>
                <a:spcPct val="100000"/>
              </a:lnSpc>
            </a:pPr>
            <a:r>
              <a:rPr lang="en-US" sz="2400" b="1" dirty="0"/>
              <a:t>Supported parameters</a:t>
            </a:r>
            <a:r>
              <a:rPr lang="en-US" sz="2400" dirty="0"/>
              <a:t>: material and nuclide cross sections, some object dimensions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Takes advantage of MC/DC structure, including </a:t>
            </a:r>
            <a:r>
              <a:rPr lang="en-US" sz="2400" b="1" dirty="0"/>
              <a:t>parallelization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A71267-1C91-5DB4-65B4-86E0FB693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37A42-1143-48FC-B4BA-4801294DBEE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596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5D29BEB-B535-A97D-A04D-9ABE086FB35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𝜼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n-US" dirty="0"/>
                  <a:t> without UQ?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5D29BEB-B535-A97D-A04D-9ABE086FB3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317" t="-1786" b="-19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3FD9E9D-7F18-311D-6EAF-775F9E9E7308}"/>
                  </a:ext>
                </a:extLst>
              </p:cNvPr>
              <p:cNvSpPr txBox="1"/>
              <p:nvPr/>
            </p:nvSpPr>
            <p:spPr>
              <a:xfrm>
                <a:off x="2728308" y="1619815"/>
                <a:ext cx="6735384" cy="796794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Brute force: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3FD9E9D-7F18-311D-6EAF-775F9E9E7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8308" y="1619815"/>
                <a:ext cx="6735384" cy="7967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9A5466-E247-07F2-B74A-676FAC770269}"/>
                  </a:ext>
                </a:extLst>
              </p:cNvPr>
              <p:cNvSpPr txBox="1"/>
              <p:nvPr/>
            </p:nvSpPr>
            <p:spPr>
              <a:xfrm>
                <a:off x="3653207" y="726237"/>
                <a:ext cx="4885577" cy="8935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𝕍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𝕍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9A5466-E247-07F2-B74A-676FAC770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207" y="726237"/>
                <a:ext cx="4885577" cy="893578"/>
              </a:xfrm>
              <a:prstGeom prst="rect">
                <a:avLst/>
              </a:prstGeom>
              <a:blipFill>
                <a:blip r:embed="rId4"/>
                <a:stretch>
                  <a:fillRect l="-259" b="-42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6A50528-B0F3-D8E8-93EB-0EB3DE690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37A42-1143-48FC-B4BA-4801294DBEED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E9F77410-5057-77BF-E18B-F6564ECF0E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5524217"/>
                  </p:ext>
                </p:extLst>
              </p:nvPr>
            </p:nvGraphicFramePr>
            <p:xfrm>
              <a:off x="3100552" y="3178330"/>
              <a:ext cx="5985391" cy="33590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05917">
                      <a:extLst>
                        <a:ext uri="{9D8B030D-6E8A-4147-A177-3AD203B41FA5}">
                          <a16:colId xmlns:a16="http://schemas.microsoft.com/office/drawing/2014/main" val="4042718587"/>
                        </a:ext>
                      </a:extLst>
                    </a:gridCol>
                    <a:gridCol w="2189737">
                      <a:extLst>
                        <a:ext uri="{9D8B030D-6E8A-4147-A177-3AD203B41FA5}">
                          <a16:colId xmlns:a16="http://schemas.microsoft.com/office/drawing/2014/main" val="1834663267"/>
                        </a:ext>
                      </a:extLst>
                    </a:gridCol>
                    <a:gridCol w="2189737">
                      <a:extLst>
                        <a:ext uri="{9D8B030D-6E8A-4147-A177-3AD203B41FA5}">
                          <a16:colId xmlns:a16="http://schemas.microsoft.com/office/drawing/2014/main" val="848452406"/>
                        </a:ext>
                      </a:extLst>
                    </a:gridCol>
                  </a:tblGrid>
                  <a:tr h="98136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𝑇𝑜𝑡𝑎𝑙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4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en-US" sz="2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𝝈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2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𝟐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US" sz="2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𝑵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𝜼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b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4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4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𝝈</m:t>
                                            </m:r>
                                            <m:r>
                                              <a:rPr lang="en-US" sz="2400" b="1" i="1" smtClean="0"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ad>
                                              <m:radPr>
                                                <m:degHide m:val="on"/>
                                                <m:ctrlPr>
                                                  <a:rPr lang="en-US" sz="2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radPr>
                                              <m:deg/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2400" b="1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400" b="1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𝑵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400" b="1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𝜼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rad>
                                          </m:num>
                                          <m:den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US" sz="2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4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𝑸</m:t>
                                                </m:r>
                                              </m:e>
                                            </m:acc>
                                          </m:den>
                                        </m:f>
                                      </m:e>
                                    </m:d>
                                  </m:e>
                                  <m:sub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93925314"/>
                      </a:ext>
                    </a:extLst>
                  </a:tr>
                  <a:tr h="58596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b="0" i="1" dirty="0"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0.36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20389909"/>
                      </a:ext>
                    </a:extLst>
                  </a:tr>
                  <a:tr h="58596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0.11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1478402"/>
                      </a:ext>
                    </a:extLst>
                  </a:tr>
                  <a:tr h="58596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0.04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6454130"/>
                      </a:ext>
                    </a:extLst>
                  </a:tr>
                  <a:tr h="585961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0.01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6375276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E9F77410-5057-77BF-E18B-F6564ECF0E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5524217"/>
                  </p:ext>
                </p:extLst>
              </p:nvPr>
            </p:nvGraphicFramePr>
            <p:xfrm>
              <a:off x="3100552" y="3178330"/>
              <a:ext cx="5985391" cy="33590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05917">
                      <a:extLst>
                        <a:ext uri="{9D8B030D-6E8A-4147-A177-3AD203B41FA5}">
                          <a16:colId xmlns:a16="http://schemas.microsoft.com/office/drawing/2014/main" val="4042718587"/>
                        </a:ext>
                      </a:extLst>
                    </a:gridCol>
                    <a:gridCol w="2189737">
                      <a:extLst>
                        <a:ext uri="{9D8B030D-6E8A-4147-A177-3AD203B41FA5}">
                          <a16:colId xmlns:a16="http://schemas.microsoft.com/office/drawing/2014/main" val="1834663267"/>
                        </a:ext>
                      </a:extLst>
                    </a:gridCol>
                    <a:gridCol w="2189737">
                      <a:extLst>
                        <a:ext uri="{9D8B030D-6E8A-4147-A177-3AD203B41FA5}">
                          <a16:colId xmlns:a16="http://schemas.microsoft.com/office/drawing/2014/main" val="848452406"/>
                        </a:ext>
                      </a:extLst>
                    </a:gridCol>
                  </a:tblGrid>
                  <a:tr h="10151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787" t="-1250" r="-273228" b="-23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74419" t="-1250" r="-101744" b="-23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73410" t="-1250" r="-1156" b="-23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3925314"/>
                      </a:ext>
                    </a:extLst>
                  </a:tr>
                  <a:tr h="58596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787" t="-176087" r="-273228" b="-3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74419" t="-176087" r="-101744" b="-3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73410" t="-176087" r="-1156" b="-3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0389909"/>
                      </a:ext>
                    </a:extLst>
                  </a:tr>
                  <a:tr h="58596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787" t="-270213" r="-273228" b="-1978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74419" t="-270213" r="-101744" b="-1978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73410" t="-270213" r="-1156" b="-1978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1478402"/>
                      </a:ext>
                    </a:extLst>
                  </a:tr>
                  <a:tr h="58596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787" t="-378261" r="-273228" b="-1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74419" t="-378261" r="-101744" b="-1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73410" t="-378261" r="-1156" b="-10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6454130"/>
                      </a:ext>
                    </a:extLst>
                  </a:tr>
                  <a:tr h="58596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787" t="-478261" r="-273228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74419" t="-478261" r="-101744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73410" t="-478261" r="-1156" b="-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375276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Left Arrow 10">
            <a:extLst>
              <a:ext uri="{FF2B5EF4-FFF2-40B4-BE49-F238E27FC236}">
                <a16:creationId xmlns:a16="http://schemas.microsoft.com/office/drawing/2014/main" id="{3827A4DB-4699-51FE-C402-55E69BFCCD9C}"/>
              </a:ext>
            </a:extLst>
          </p:cNvPr>
          <p:cNvSpPr/>
          <p:nvPr/>
        </p:nvSpPr>
        <p:spPr>
          <a:xfrm>
            <a:off x="8711132" y="3590430"/>
            <a:ext cx="981049" cy="247408"/>
          </a:xfrm>
          <a:prstGeom prst="leftArrow">
            <a:avLst>
              <a:gd name="adj1" fmla="val 34216"/>
              <a:gd name="adj2" fmla="val 74990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F5DC34-20EA-9399-045D-ABB62B816C0C}"/>
              </a:ext>
            </a:extLst>
          </p:cNvPr>
          <p:cNvSpPr txBox="1"/>
          <p:nvPr/>
        </p:nvSpPr>
        <p:spPr>
          <a:xfrm>
            <a:off x="9692181" y="3310187"/>
            <a:ext cx="2041285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MCNP calls this R (rel. error)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704052-C96E-5609-1C05-1040E71AB86E}"/>
              </a:ext>
            </a:extLst>
          </p:cNvPr>
          <p:cNvSpPr txBox="1"/>
          <p:nvPr/>
        </p:nvSpPr>
        <p:spPr>
          <a:xfrm>
            <a:off x="4324974" y="2566637"/>
            <a:ext cx="3536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 no UQ, no batches: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17D62E-4AA8-3D35-BCF4-26CB456B7491}"/>
                  </a:ext>
                </a:extLst>
              </p:cNvPr>
              <p:cNvSpPr txBox="1"/>
              <p:nvPr/>
            </p:nvSpPr>
            <p:spPr>
              <a:xfrm>
                <a:off x="458534" y="3183509"/>
                <a:ext cx="1951521" cy="107010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UQ: divided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𝜉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𝜂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17D62E-4AA8-3D35-BCF4-26CB456B7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34" y="3183509"/>
                <a:ext cx="1951521" cy="10701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Left Arrow 16">
            <a:extLst>
              <a:ext uri="{FF2B5EF4-FFF2-40B4-BE49-F238E27FC236}">
                <a16:creationId xmlns:a16="http://schemas.microsoft.com/office/drawing/2014/main" id="{70430456-3A05-926D-317E-1BC531196844}"/>
              </a:ext>
            </a:extLst>
          </p:cNvPr>
          <p:cNvSpPr/>
          <p:nvPr/>
        </p:nvSpPr>
        <p:spPr>
          <a:xfrm rot="10800000">
            <a:off x="2410056" y="3590430"/>
            <a:ext cx="981049" cy="247408"/>
          </a:xfrm>
          <a:prstGeom prst="leftArrow">
            <a:avLst>
              <a:gd name="adj1" fmla="val 34216"/>
              <a:gd name="adj2" fmla="val 74990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8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29BEB-B535-A97D-A04D-9ABE086FB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Infinite Slab Lattice Problem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25B6BE-EFA0-34D2-F0FB-830ED198A3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504" b="29340"/>
          <a:stretch/>
        </p:blipFill>
        <p:spPr>
          <a:xfrm>
            <a:off x="8296275" y="973501"/>
            <a:ext cx="3344908" cy="8359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ABD8C11-D81D-A40C-8377-EE6EEB03B05E}"/>
              </a:ext>
            </a:extLst>
          </p:cNvPr>
          <p:cNvSpPr/>
          <p:nvPr/>
        </p:nvSpPr>
        <p:spPr>
          <a:xfrm>
            <a:off x="9559276" y="1142561"/>
            <a:ext cx="793566" cy="457198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101600">
              <a:srgbClr val="FFFF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4">
                <a:extLst>
                  <a:ext uri="{FF2B5EF4-FFF2-40B4-BE49-F238E27FC236}">
                    <a16:creationId xmlns:a16="http://schemas.microsoft.com/office/drawing/2014/main" id="{B89142C4-B8D9-F199-A8B2-E4048E0052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0029" y="1075324"/>
                <a:ext cx="7826515" cy="141387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Reference solution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𝜉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𝑇𝑜𝑡𝑎𝑙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Var-D and brute force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𝜉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𝑇𝑜𝑡𝑎𝑙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3" name="Content Placeholder 4">
                <a:extLst>
                  <a:ext uri="{FF2B5EF4-FFF2-40B4-BE49-F238E27FC236}">
                    <a16:creationId xmlns:a16="http://schemas.microsoft.com/office/drawing/2014/main" id="{B89142C4-B8D9-F199-A8B2-E4048E0052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0029" y="1075324"/>
                <a:ext cx="7826515" cy="1413876"/>
              </a:xfrm>
              <a:blipFill>
                <a:blip r:embed="rId3"/>
                <a:stretch>
                  <a:fillRect l="-1135" t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FD9C505-EC2F-977B-3495-92859391DCCD}"/>
              </a:ext>
            </a:extLst>
          </p:cNvPr>
          <p:cNvSpPr/>
          <p:nvPr/>
        </p:nvSpPr>
        <p:spPr>
          <a:xfrm>
            <a:off x="10805097" y="1129113"/>
            <a:ext cx="782298" cy="510986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101600">
              <a:srgbClr val="FFFF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5D7CC84-ADB9-E083-9565-9A0580DF1B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8" t="11831" r="9667" b="1821"/>
          <a:stretch/>
        </p:blipFill>
        <p:spPr>
          <a:xfrm>
            <a:off x="220029" y="2489199"/>
            <a:ext cx="5590774" cy="4158272"/>
          </a:xfrm>
          <a:prstGeom prst="rect">
            <a:avLst/>
          </a:prstGeom>
        </p:spPr>
      </p:pic>
      <p:pic>
        <p:nvPicPr>
          <p:cNvPr id="18" name="Picture 1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EF5989C-569A-BE0C-0F8F-2ABBFE939D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" t="12012" r="8120"/>
          <a:stretch/>
        </p:blipFill>
        <p:spPr>
          <a:xfrm>
            <a:off x="6129346" y="2442400"/>
            <a:ext cx="5674427" cy="42518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611687-B873-C6DF-AEE1-17FC1ADBF6FB}"/>
                  </a:ext>
                </a:extLst>
              </p:cNvPr>
              <p:cNvSpPr txBox="1"/>
              <p:nvPr/>
            </p:nvSpPr>
            <p:spPr>
              <a:xfrm>
                <a:off x="2726752" y="2698822"/>
                <a:ext cx="175380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QoI: Cell-avg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611687-B873-C6DF-AEE1-17FC1ADBF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752" y="2698822"/>
                <a:ext cx="175380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C52C6F1-3C92-7212-9D65-2F646AC6575F}"/>
              </a:ext>
            </a:extLst>
          </p:cNvPr>
          <p:cNvSpPr txBox="1"/>
          <p:nvPr/>
        </p:nvSpPr>
        <p:spPr>
          <a:xfrm>
            <a:off x="7236593" y="3789847"/>
            <a:ext cx="2440572" cy="646331"/>
          </a:xfrm>
          <a:prstGeom prst="rect">
            <a:avLst/>
          </a:prstGeom>
          <a:solidFill>
            <a:schemeClr val="bg1"/>
          </a:solidFill>
          <a:ln w="12700">
            <a:solidFill>
              <a:srgbClr val="1421F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Var-D consistently out-performs brute force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C2532C-7EC0-A5D7-0715-5A8CF218CEE8}"/>
                  </a:ext>
                </a:extLst>
              </p:cNvPr>
              <p:cNvSpPr txBox="1"/>
              <p:nvPr/>
            </p:nvSpPr>
            <p:spPr>
              <a:xfrm>
                <a:off x="8456879" y="2698822"/>
                <a:ext cx="175380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QoI: Cell-avg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C2532C-7EC0-A5D7-0715-5A8CF218C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6879" y="2698822"/>
                <a:ext cx="175380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11A06F4-F61E-518A-3C3C-220D6653D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37A42-1143-48FC-B4BA-4801294DBEE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37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572BE4-13A2-79CF-4098-95BA53B953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97741" y="725254"/>
                <a:ext cx="6294259" cy="262278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800" dirty="0"/>
                  <a:t>Figure of Merit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100" dirty="0"/>
              </a:p>
              <a:p>
                <a:pPr marL="1084263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</a:rPr>
                        <m:t>FOM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pPr marL="1084263" indent="0">
                  <a:lnSpc>
                    <a:spcPct val="100000"/>
                  </a:lnSpc>
                  <a:buNone/>
                </a:pPr>
                <a:endParaRPr lang="en-US" sz="100" dirty="0"/>
              </a:p>
              <a:p>
                <a:pPr lvl="1">
                  <a:lnSpc>
                    <a:spcPct val="100000"/>
                  </a:lnSpc>
                  <a:buFontTx/>
                  <a:buChar char="-"/>
                </a:pPr>
                <a:r>
                  <a:rPr lang="en-US" sz="2500" dirty="0"/>
                  <a:t>Reference solution: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en-US" sz="25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sub>
                    </m:sSub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sz="25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572BE4-13A2-79CF-4098-95BA53B953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97741" y="725254"/>
                <a:ext cx="6294259" cy="2622782"/>
              </a:xfrm>
              <a:blipFill>
                <a:blip r:embed="rId2"/>
                <a:stretch>
                  <a:fillRect l="-1610" t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F101A8-1C61-1FC6-37DB-CFFE97E591E5}"/>
                  </a:ext>
                </a:extLst>
              </p:cNvPr>
              <p:cNvSpPr txBox="1"/>
              <p:nvPr/>
            </p:nvSpPr>
            <p:spPr>
              <a:xfrm>
                <a:off x="9016941" y="1317185"/>
                <a:ext cx="2933945" cy="8309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Runtime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𝜀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 rel. error (2-norm)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F101A8-1C61-1FC6-37DB-CFFE97E59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6941" y="1317185"/>
                <a:ext cx="2933945" cy="830997"/>
              </a:xfrm>
              <a:prstGeom prst="rect">
                <a:avLst/>
              </a:prstGeom>
              <a:blipFill>
                <a:blip r:embed="rId3"/>
                <a:stretch>
                  <a:fillRect l="-431" t="-6061" r="-2586"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8395A610-7A85-D77C-1315-DDBBFC477F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3288" y="958341"/>
                <a:ext cx="6294259" cy="1757149"/>
              </a:xfrm>
              <a:prstGeom prst="rect">
                <a:avLst/>
              </a:prstGeom>
            </p:spPr>
            <p:txBody>
              <a:bodyPr vert="horz" lIns="91440" tIns="45720" rIns="91440" bIns="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800" dirty="0"/>
                  <a:t>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𝑇𝑜𝑡𝑎𝑙</m:t>
                        </m:r>
                      </m:sub>
                    </m:sSub>
                  </m:oMath>
                </a14:m>
                <a:endParaRPr lang="en-US" sz="2800" baseline="-25000" dirty="0"/>
              </a:p>
              <a:p>
                <a:pPr>
                  <a:lnSpc>
                    <a:spcPct val="100000"/>
                  </a:lnSpc>
                </a:pPr>
                <a:r>
                  <a:rPr lang="en-US" sz="2800" dirty="0"/>
                  <a:t>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/>
                  <a:t> decreasing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𝜉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>
                  <a:lnSpc>
                    <a:spcPct val="100000"/>
                  </a:lnSpc>
                </a:pPr>
                <a:r>
                  <a:rPr lang="en-US" sz="2800" dirty="0"/>
                  <a:t>Run without MPI (</a:t>
                </a:r>
                <a:r>
                  <a:rPr lang="en-US" sz="2800" i="1" dirty="0"/>
                  <a:t>i.e.</a:t>
                </a:r>
                <a:r>
                  <a:rPr lang="en-US" sz="2800" dirty="0"/>
                  <a:t>, serially)</a:t>
                </a:r>
              </a:p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endParaRPr lang="en-US" sz="100" dirty="0"/>
              </a:p>
              <a:p>
                <a:pPr marL="1084263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endParaRPr lang="en-US" sz="100" dirty="0"/>
              </a:p>
            </p:txBody>
          </p:sp>
        </mc:Choice>
        <mc:Fallback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8395A610-7A85-D77C-1315-DDBBFC477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288" y="958341"/>
                <a:ext cx="6294259" cy="1757149"/>
              </a:xfrm>
              <a:prstGeom prst="rect">
                <a:avLst/>
              </a:prstGeom>
              <a:blipFill>
                <a:blip r:embed="rId4"/>
                <a:stretch>
                  <a:fillRect l="-1815" t="-3597" b="-1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A graph with a line and a red dot&#10;&#10;Description automatically generated">
            <a:extLst>
              <a:ext uri="{FF2B5EF4-FFF2-40B4-BE49-F238E27FC236}">
                <a16:creationId xmlns:a16="http://schemas.microsoft.com/office/drawing/2014/main" id="{ED3F4784-BA24-135A-0909-88BC2BD561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8" r="8972"/>
          <a:stretch/>
        </p:blipFill>
        <p:spPr>
          <a:xfrm>
            <a:off x="6096000" y="2740113"/>
            <a:ext cx="5612363" cy="411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372FD5-3387-1362-2E0F-99EB62ED6702}"/>
              </a:ext>
            </a:extLst>
          </p:cNvPr>
          <p:cNvSpPr txBox="1"/>
          <p:nvPr/>
        </p:nvSpPr>
        <p:spPr>
          <a:xfrm>
            <a:off x="10147142" y="5286208"/>
            <a:ext cx="86754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01689AC-7DD2-CAD5-52AD-C91891BCB103}"/>
              </a:ext>
            </a:extLst>
          </p:cNvPr>
          <p:cNvSpPr/>
          <p:nvPr/>
        </p:nvSpPr>
        <p:spPr>
          <a:xfrm>
            <a:off x="6096000" y="2715490"/>
            <a:ext cx="5854886" cy="4142510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4968B2-3F56-DFD0-6D14-66F4DB61F385}"/>
              </a:ext>
            </a:extLst>
          </p:cNvPr>
          <p:cNvSpPr txBox="1"/>
          <p:nvPr/>
        </p:nvSpPr>
        <p:spPr>
          <a:xfrm>
            <a:off x="7043828" y="4138418"/>
            <a:ext cx="2440572" cy="923330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Var-D shows efficiency tradeoff between </a:t>
            </a:r>
            <a:r>
              <a:rPr lang="en-US" dirty="0" err="1"/>
              <a:t>N_particle</a:t>
            </a:r>
            <a:r>
              <a:rPr lang="en-US" dirty="0"/>
              <a:t> and </a:t>
            </a:r>
            <a:r>
              <a:rPr lang="en-US" dirty="0" err="1"/>
              <a:t>N_batch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1BB4A1-C61E-BE95-104E-6F4BACA96DF8}"/>
              </a:ext>
            </a:extLst>
          </p:cNvPr>
          <p:cNvSpPr/>
          <p:nvPr/>
        </p:nvSpPr>
        <p:spPr>
          <a:xfrm>
            <a:off x="253288" y="1510145"/>
            <a:ext cx="5233112" cy="5265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graph of a graph with red and blue lines&#10;&#10;Description automatically generated">
            <a:extLst>
              <a:ext uri="{FF2B5EF4-FFF2-40B4-BE49-F238E27FC236}">
                <a16:creationId xmlns:a16="http://schemas.microsoft.com/office/drawing/2014/main" id="{0C3CE14D-EE27-FFA4-4725-A5E80B5D1B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8" r="8972"/>
          <a:stretch/>
        </p:blipFill>
        <p:spPr>
          <a:xfrm>
            <a:off x="125830" y="2740114"/>
            <a:ext cx="5612364" cy="41178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617B37-CB9C-FB47-2AD5-FA684AFE0BDE}"/>
              </a:ext>
            </a:extLst>
          </p:cNvPr>
          <p:cNvSpPr txBox="1"/>
          <p:nvPr/>
        </p:nvSpPr>
        <p:spPr>
          <a:xfrm>
            <a:off x="2932012" y="3015667"/>
            <a:ext cx="1451038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Relative </a:t>
            </a:r>
            <a:b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error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0079922-7C2D-B62D-1328-5457D53E278F}"/>
              </a:ext>
            </a:extLst>
          </p:cNvPr>
          <p:cNvSpPr/>
          <p:nvPr/>
        </p:nvSpPr>
        <p:spPr>
          <a:xfrm>
            <a:off x="223841" y="2703313"/>
            <a:ext cx="5854886" cy="4142510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A graph of a graph with red and blue lines&#10;&#10;Description automatically generated">
            <a:extLst>
              <a:ext uri="{FF2B5EF4-FFF2-40B4-BE49-F238E27FC236}">
                <a16:creationId xmlns:a16="http://schemas.microsoft.com/office/drawing/2014/main" id="{4E9830E2-F97E-230C-43F9-267006B0021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03" t="58892" r="6468" b="6477"/>
          <a:stretch/>
        </p:blipFill>
        <p:spPr>
          <a:xfrm>
            <a:off x="4189109" y="4957130"/>
            <a:ext cx="1703466" cy="1601378"/>
          </a:xfrm>
          <a:custGeom>
            <a:avLst/>
            <a:gdLst>
              <a:gd name="connsiteX0" fmla="*/ 851733 w 1703466"/>
              <a:gd name="connsiteY0" fmla="*/ 0 h 1601378"/>
              <a:gd name="connsiteX1" fmla="*/ 1703466 w 1703466"/>
              <a:gd name="connsiteY1" fmla="*/ 800689 h 1601378"/>
              <a:gd name="connsiteX2" fmla="*/ 851733 w 1703466"/>
              <a:gd name="connsiteY2" fmla="*/ 1601378 h 1601378"/>
              <a:gd name="connsiteX3" fmla="*/ 0 w 1703466"/>
              <a:gd name="connsiteY3" fmla="*/ 800689 h 1601378"/>
              <a:gd name="connsiteX4" fmla="*/ 851733 w 1703466"/>
              <a:gd name="connsiteY4" fmla="*/ 0 h 1601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3466" h="1601378">
                <a:moveTo>
                  <a:pt x="851733" y="0"/>
                </a:moveTo>
                <a:cubicBezTo>
                  <a:pt x="1322132" y="0"/>
                  <a:pt x="1703466" y="358481"/>
                  <a:pt x="1703466" y="800689"/>
                </a:cubicBezTo>
                <a:cubicBezTo>
                  <a:pt x="1703466" y="1242897"/>
                  <a:pt x="1322132" y="1601378"/>
                  <a:pt x="851733" y="1601378"/>
                </a:cubicBezTo>
                <a:cubicBezTo>
                  <a:pt x="381334" y="1601378"/>
                  <a:pt x="0" y="1242897"/>
                  <a:pt x="0" y="800689"/>
                </a:cubicBezTo>
                <a:cubicBezTo>
                  <a:pt x="0" y="358481"/>
                  <a:pt x="381334" y="0"/>
                  <a:pt x="851733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E9900B05-66AD-C171-F9B1-7B022F8230E1}"/>
              </a:ext>
            </a:extLst>
          </p:cNvPr>
          <p:cNvSpPr/>
          <p:nvPr/>
        </p:nvSpPr>
        <p:spPr>
          <a:xfrm>
            <a:off x="4189109" y="4957130"/>
            <a:ext cx="1703465" cy="1601377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A graph with a line and a red dot&#10;&#10;Description automatically generated">
            <a:extLst>
              <a:ext uri="{FF2B5EF4-FFF2-40B4-BE49-F238E27FC236}">
                <a16:creationId xmlns:a16="http://schemas.microsoft.com/office/drawing/2014/main" id="{841605BE-7A05-72D1-6243-1C79410FD6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71" t="8530" r="7100" b="56839"/>
          <a:stretch/>
        </p:blipFill>
        <p:spPr>
          <a:xfrm>
            <a:off x="10120248" y="2628311"/>
            <a:ext cx="1703466" cy="1601378"/>
          </a:xfrm>
          <a:custGeom>
            <a:avLst/>
            <a:gdLst>
              <a:gd name="connsiteX0" fmla="*/ 851733 w 1703466"/>
              <a:gd name="connsiteY0" fmla="*/ 0 h 1601378"/>
              <a:gd name="connsiteX1" fmla="*/ 1703466 w 1703466"/>
              <a:gd name="connsiteY1" fmla="*/ 800689 h 1601378"/>
              <a:gd name="connsiteX2" fmla="*/ 851733 w 1703466"/>
              <a:gd name="connsiteY2" fmla="*/ 1601378 h 1601378"/>
              <a:gd name="connsiteX3" fmla="*/ 0 w 1703466"/>
              <a:gd name="connsiteY3" fmla="*/ 800689 h 1601378"/>
              <a:gd name="connsiteX4" fmla="*/ 851733 w 1703466"/>
              <a:gd name="connsiteY4" fmla="*/ 0 h 1601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3466" h="1601378">
                <a:moveTo>
                  <a:pt x="851733" y="0"/>
                </a:moveTo>
                <a:cubicBezTo>
                  <a:pt x="1322132" y="0"/>
                  <a:pt x="1703466" y="358481"/>
                  <a:pt x="1703466" y="800689"/>
                </a:cubicBezTo>
                <a:cubicBezTo>
                  <a:pt x="1703466" y="1242897"/>
                  <a:pt x="1322132" y="1601378"/>
                  <a:pt x="851733" y="1601378"/>
                </a:cubicBezTo>
                <a:cubicBezTo>
                  <a:pt x="381334" y="1601378"/>
                  <a:pt x="0" y="1242897"/>
                  <a:pt x="0" y="800689"/>
                </a:cubicBezTo>
                <a:cubicBezTo>
                  <a:pt x="0" y="358481"/>
                  <a:pt x="381334" y="0"/>
                  <a:pt x="851733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538420F9-A4AC-38BA-1AA6-167A13E3258A}"/>
              </a:ext>
            </a:extLst>
          </p:cNvPr>
          <p:cNvSpPr/>
          <p:nvPr/>
        </p:nvSpPr>
        <p:spPr>
          <a:xfrm>
            <a:off x="10122408" y="2624328"/>
            <a:ext cx="1703465" cy="1601377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DFB0E-7179-C550-2619-A11E97276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Error and Figure of Merit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FA8715-7D2D-BC80-701A-1725AE2BF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37A42-1143-48FC-B4BA-4801294DBEE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1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4" grpId="2" animBg="1"/>
      <p:bldP spid="28" grpId="0" animBg="1"/>
      <p:bldP spid="29" grpId="0" animBg="1"/>
      <p:bldP spid="25" grpId="0" animBg="1"/>
      <p:bldP spid="36" grpId="0" animBg="1"/>
      <p:bldP spid="3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DFB0E-7179-C550-2619-A11E97276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72BE4-13A2-79CF-4098-95BA53B95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771" y="879175"/>
            <a:ext cx="11426372" cy="5784995"/>
          </a:xfrm>
        </p:spPr>
        <p:txBody>
          <a:bodyPr>
            <a:noAutofit/>
          </a:bodyPr>
          <a:lstStyle/>
          <a:p>
            <a:pPr marL="342900" lvl="1" indent="0">
              <a:lnSpc>
                <a:spcPct val="100000"/>
              </a:lnSpc>
              <a:buNone/>
            </a:pP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/>
              <a:t>Uncertainty quantification:</a:t>
            </a:r>
            <a:r>
              <a:rPr lang="en-US" sz="2400" dirty="0"/>
              <a:t> Variance deconvolution</a:t>
            </a:r>
            <a:endParaRPr lang="en-US" sz="2400" b="1" dirty="0"/>
          </a:p>
          <a:p>
            <a:pPr lvl="1">
              <a:lnSpc>
                <a:spcPct val="100000"/>
              </a:lnSpc>
            </a:pPr>
            <a:r>
              <a:rPr lang="en-US" sz="2400" dirty="0"/>
              <a:t>Duplicated previous (non-MC/DC) results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Tested 7-group problem with fission (c5g7-like infinite lattice)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Supported parameters: material and nuclide cross sections, surface position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Supports MPI parallelization over particle histories</a:t>
            </a:r>
          </a:p>
          <a:p>
            <a:pPr>
              <a:lnSpc>
                <a:spcPct val="100000"/>
              </a:lnSpc>
            </a:pPr>
            <a:r>
              <a:rPr lang="en-US" sz="2400" b="1" dirty="0"/>
              <a:t>Near-term</a:t>
            </a:r>
            <a:r>
              <a:rPr lang="en-US" sz="2400" dirty="0"/>
              <a:t> development: </a:t>
            </a:r>
          </a:p>
          <a:p>
            <a:pPr lvl="2">
              <a:lnSpc>
                <a:spcPct val="100000"/>
              </a:lnSpc>
            </a:pPr>
            <a:r>
              <a:rPr lang="en-US" sz="2400" dirty="0"/>
              <a:t>Batch parallelization</a:t>
            </a:r>
          </a:p>
          <a:p>
            <a:pPr lvl="2">
              <a:lnSpc>
                <a:spcPct val="100000"/>
              </a:lnSpc>
            </a:pPr>
            <a:r>
              <a:rPr lang="en-US" sz="2400" dirty="0"/>
              <a:t>Additional parameter support (material nuclide densities)</a:t>
            </a:r>
          </a:p>
          <a:p>
            <a:pPr lvl="2">
              <a:lnSpc>
                <a:spcPct val="100000"/>
              </a:lnSpc>
            </a:pPr>
            <a:r>
              <a:rPr lang="en-US" sz="2400" dirty="0" err="1"/>
              <a:t>k</a:t>
            </a:r>
            <a:r>
              <a:rPr lang="en-US" sz="2400" baseline="-25000" dirty="0" err="1"/>
              <a:t>eff</a:t>
            </a:r>
            <a:r>
              <a:rPr lang="en-US" sz="2400" dirty="0"/>
              <a:t> as a </a:t>
            </a:r>
            <a:r>
              <a:rPr lang="en-US" sz="2400" dirty="0" err="1"/>
              <a:t>QoI</a:t>
            </a:r>
            <a:endParaRPr lang="en-US" sz="2400" dirty="0"/>
          </a:p>
          <a:p>
            <a:pPr lvl="2">
              <a:lnSpc>
                <a:spcPct val="100000"/>
              </a:lnSpc>
            </a:pPr>
            <a:r>
              <a:rPr lang="en-US" sz="2400" dirty="0"/>
              <a:t>Scaling studies: performance on problems that require computing resources approaching </a:t>
            </a:r>
            <a:r>
              <a:rPr lang="en-US" sz="2400" dirty="0" err="1"/>
              <a:t>exascale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37747B-E52E-FE1F-A6DB-83C5E9E2B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819510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8ABAA-FFDE-DCC6-47E0-F9B98FF66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Roadmap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6A5E5-0F00-FCA0-1BB0-AECD3A3C8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37A42-1143-48FC-B4BA-4801294DBEED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40" name="Picture 39" descr="A group of rectangular white rectangles&#10;&#10;Description automatically generated">
            <a:extLst>
              <a:ext uri="{FF2B5EF4-FFF2-40B4-BE49-F238E27FC236}">
                <a16:creationId xmlns:a16="http://schemas.microsoft.com/office/drawing/2014/main" id="{F897FDC5-81E0-E472-A4FD-F7E0174DF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4827" y="0"/>
            <a:ext cx="12756827" cy="7175715"/>
          </a:xfrm>
          <a:prstGeom prst="rect">
            <a:avLst/>
          </a:prstGeom>
        </p:spPr>
      </p:pic>
      <p:pic>
        <p:nvPicPr>
          <p:cNvPr id="32" name="Picture 31" descr="A long white and black object&#10;&#10;Description automatically generated with medium confidence">
            <a:extLst>
              <a:ext uri="{FF2B5EF4-FFF2-40B4-BE49-F238E27FC236}">
                <a16:creationId xmlns:a16="http://schemas.microsoft.com/office/drawing/2014/main" id="{4C36AD71-CCDF-26B5-F3AD-BBF8E8F20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4827" y="0"/>
            <a:ext cx="12756827" cy="7175715"/>
          </a:xfrm>
          <a:prstGeom prst="rect">
            <a:avLst/>
          </a:prstGeom>
        </p:spPr>
      </p:pic>
      <p:pic>
        <p:nvPicPr>
          <p:cNvPr id="44" name="Picture 43" descr="A close up of a pair of eyes&#10;&#10;Description automatically generated">
            <a:extLst>
              <a:ext uri="{FF2B5EF4-FFF2-40B4-BE49-F238E27FC236}">
                <a16:creationId xmlns:a16="http://schemas.microsoft.com/office/drawing/2014/main" id="{F0CC1759-C121-640E-B0C8-5D8A1AAA0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4827" y="0"/>
            <a:ext cx="12756827" cy="7175715"/>
          </a:xfrm>
          <a:prstGeom prst="rect">
            <a:avLst/>
          </a:prstGeom>
        </p:spPr>
      </p:pic>
      <p:pic>
        <p:nvPicPr>
          <p:cNvPr id="30" name="Picture 29" descr="A purple arrow pointing up&#10;&#10;Description automatically generated">
            <a:extLst>
              <a:ext uri="{FF2B5EF4-FFF2-40B4-BE49-F238E27FC236}">
                <a16:creationId xmlns:a16="http://schemas.microsoft.com/office/drawing/2014/main" id="{C34390C7-4FA3-A50C-427A-82F910FE81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4827" y="0"/>
            <a:ext cx="12756827" cy="7175715"/>
          </a:xfrm>
          <a:prstGeom prst="rect">
            <a:avLst/>
          </a:prstGeom>
        </p:spPr>
      </p:pic>
      <p:pic>
        <p:nvPicPr>
          <p:cNvPr id="36" name="Picture 35" descr="A red arrows on a black background&#10;&#10;Description automatically generated">
            <a:extLst>
              <a:ext uri="{FF2B5EF4-FFF2-40B4-BE49-F238E27FC236}">
                <a16:creationId xmlns:a16="http://schemas.microsoft.com/office/drawing/2014/main" id="{DE22B63F-FDB2-8762-C096-81C8B41BF7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4827" y="0"/>
            <a:ext cx="12756827" cy="7175715"/>
          </a:xfrm>
          <a:prstGeom prst="rect">
            <a:avLst/>
          </a:prstGeom>
        </p:spPr>
      </p:pic>
      <p:pic>
        <p:nvPicPr>
          <p:cNvPr id="38" name="Picture 37" descr="A green arrows pointing to different directions&#10;&#10;Description automatically generated">
            <a:extLst>
              <a:ext uri="{FF2B5EF4-FFF2-40B4-BE49-F238E27FC236}">
                <a16:creationId xmlns:a16="http://schemas.microsoft.com/office/drawing/2014/main" id="{E37C28A2-447C-EFA3-52B4-5099E7ABC8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4827" y="0"/>
            <a:ext cx="12756827" cy="7175715"/>
          </a:xfrm>
          <a:prstGeom prst="rect">
            <a:avLst/>
          </a:prstGeom>
        </p:spPr>
      </p:pic>
      <p:pic>
        <p:nvPicPr>
          <p:cNvPr id="28" name="Picture 27" descr="A red arrow going up&#10;&#10;Description automatically generated">
            <a:extLst>
              <a:ext uri="{FF2B5EF4-FFF2-40B4-BE49-F238E27FC236}">
                <a16:creationId xmlns:a16="http://schemas.microsoft.com/office/drawing/2014/main" id="{4DB4CFE5-9696-1650-2308-4996D6CA4B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4827" y="0"/>
            <a:ext cx="12756827" cy="7175715"/>
          </a:xfrm>
          <a:prstGeom prst="rect">
            <a:avLst/>
          </a:prstGeom>
        </p:spPr>
      </p:pic>
      <p:pic>
        <p:nvPicPr>
          <p:cNvPr id="46" name="Picture 45" descr="Red arrows on a black background&#10;&#10;Description automatically generated">
            <a:extLst>
              <a:ext uri="{FF2B5EF4-FFF2-40B4-BE49-F238E27FC236}">
                <a16:creationId xmlns:a16="http://schemas.microsoft.com/office/drawing/2014/main" id="{7E55B09E-95B2-A015-1064-1EAD9B657D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4827" y="0"/>
            <a:ext cx="12756827" cy="7175715"/>
          </a:xfrm>
          <a:prstGeom prst="rect">
            <a:avLst/>
          </a:prstGeom>
        </p:spPr>
      </p:pic>
      <p:pic>
        <p:nvPicPr>
          <p:cNvPr id="42" name="Picture 41" descr="A black background with blue eyes&#10;&#10;Description automatically generated">
            <a:extLst>
              <a:ext uri="{FF2B5EF4-FFF2-40B4-BE49-F238E27FC236}">
                <a16:creationId xmlns:a16="http://schemas.microsoft.com/office/drawing/2014/main" id="{F1F62FE7-1045-1257-FF8F-ADA7E55242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8960" y="-8411"/>
            <a:ext cx="12760960" cy="7178040"/>
          </a:xfrm>
          <a:prstGeom prst="rect">
            <a:avLst/>
          </a:prstGeom>
        </p:spPr>
      </p:pic>
      <p:sp>
        <p:nvSpPr>
          <p:cNvPr id="66" name="Notched Right Arrow 65">
            <a:extLst>
              <a:ext uri="{FF2B5EF4-FFF2-40B4-BE49-F238E27FC236}">
                <a16:creationId xmlns:a16="http://schemas.microsoft.com/office/drawing/2014/main" id="{001E667F-B70F-8331-8F11-40FF434AC1D4}"/>
              </a:ext>
            </a:extLst>
          </p:cNvPr>
          <p:cNvSpPr/>
          <p:nvPr/>
        </p:nvSpPr>
        <p:spPr>
          <a:xfrm>
            <a:off x="6242180" y="3587857"/>
            <a:ext cx="2617684" cy="233266"/>
          </a:xfrm>
          <a:prstGeom prst="notchedRightArrow">
            <a:avLst>
              <a:gd name="adj1" fmla="val 50000"/>
              <a:gd name="adj2" fmla="val 160734"/>
            </a:avLst>
          </a:prstGeom>
          <a:solidFill>
            <a:srgbClr val="F0555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Graphic 64" descr="Race Car with solid fill">
            <a:extLst>
              <a:ext uri="{FF2B5EF4-FFF2-40B4-BE49-F238E27FC236}">
                <a16:creationId xmlns:a16="http://schemas.microsoft.com/office/drawing/2014/main" id="{4BE2D566-3DC7-222E-897A-56D039027D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16535" y="320208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13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32" presetClass="emph" presetSubtype="0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81481E-6 L 0.19661 -0.00162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31" y="-9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DFB0E-7179-C550-2619-A11E97276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Summary: Variance Deconvolution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72BE4-13A2-79CF-4098-95BA53B95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771" y="879175"/>
            <a:ext cx="11426372" cy="578499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Variance Deconvolution (Var-D) is a Monte Carlo UQ method for stochastic solvers (</a:t>
            </a:r>
            <a:r>
              <a:rPr lang="en-US" sz="2800" i="1" dirty="0"/>
              <a:t>e.g.</a:t>
            </a:r>
            <a:r>
              <a:rPr lang="en-US" sz="2800" dirty="0"/>
              <a:t>, Monte Carlo radiation transport)</a:t>
            </a:r>
          </a:p>
          <a:p>
            <a:pPr marL="688975" lvl="1" indent="-346075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70C0"/>
                </a:solidFill>
              </a:rPr>
              <a:t>Monte Carlo UQ is </a:t>
            </a:r>
            <a:r>
              <a:rPr lang="en-US" sz="2800" b="1" dirty="0">
                <a:solidFill>
                  <a:srgbClr val="0070C0"/>
                </a:solidFill>
              </a:rPr>
              <a:t>robust</a:t>
            </a:r>
            <a:r>
              <a:rPr lang="en-US" sz="2800" dirty="0">
                <a:solidFill>
                  <a:srgbClr val="0070C0"/>
                </a:solidFill>
              </a:rPr>
              <a:t> and </a:t>
            </a:r>
            <a:r>
              <a:rPr lang="en-US" sz="2800" b="1" dirty="0">
                <a:solidFill>
                  <a:srgbClr val="0070C0"/>
                </a:solidFill>
              </a:rPr>
              <a:t>dimension-independent</a:t>
            </a:r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sz="2800" dirty="0"/>
              <a:t>Var-D accurately estimates the variance induced by uncertain parameters by explicitly computing and removing the solver variance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F23173-85F9-288C-8F2C-4D9E57011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37A42-1143-48FC-B4BA-4801294DBEE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717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6046430-6506-BE92-8CBD-5BC572D1D949}"/>
              </a:ext>
            </a:extLst>
          </p:cNvPr>
          <p:cNvSpPr/>
          <p:nvPr/>
        </p:nvSpPr>
        <p:spPr>
          <a:xfrm>
            <a:off x="6433328" y="2290921"/>
            <a:ext cx="5536585" cy="2482785"/>
          </a:xfrm>
          <a:prstGeom prst="rect">
            <a:avLst/>
          </a:prstGeom>
          <a:solidFill>
            <a:schemeClr val="bg1"/>
          </a:solidFill>
          <a:ln w="571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3">
                <a:extLst>
                  <a:ext uri="{FF2B5EF4-FFF2-40B4-BE49-F238E27FC236}">
                    <a16:creationId xmlns:a16="http://schemas.microsoft.com/office/drawing/2014/main" id="{8B8E5BB6-DFB8-114E-9F54-0E288633F0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2814" y="3999684"/>
                <a:ext cx="8504708" cy="1673352"/>
              </a:xfrm>
              <a:prstGeom prst="rect">
                <a:avLst/>
              </a:prstGeom>
            </p:spPr>
            <p:txBody>
              <a:bodyPr vert="horz" lIns="91440" tIns="45720" rIns="91440" bIns="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u="sng" dirty="0"/>
                  <a:t>Sampling UQ algorithm:</a:t>
                </a:r>
              </a:p>
              <a:p>
                <a:pPr marL="685800" lvl="1" indent="-342900">
                  <a:buFont typeface="+mj-lt"/>
                  <a:buAutoNum type="arabicPeriod"/>
                </a:pPr>
                <a:r>
                  <a:rPr lang="en-US" sz="2400" dirty="0"/>
                  <a:t>Sample UQ parameter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endParaRPr lang="en-US" sz="2400" dirty="0"/>
              </a:p>
              <a:p>
                <a:pPr marL="685800" lvl="1" indent="-342900">
                  <a:buFont typeface="+mj-lt"/>
                  <a:buAutoNum type="arabicPeriod"/>
                </a:pPr>
                <a:r>
                  <a:rPr lang="en-US" sz="2400" dirty="0"/>
                  <a:t>Solve for </a:t>
                </a:r>
                <a:r>
                  <a:rPr lang="en-US" sz="2400" dirty="0" err="1"/>
                  <a:t>QoI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</m:oMath>
                </a14:m>
                <a:r>
                  <a:rPr lang="en-US" sz="2400" dirty="0"/>
                  <a:t> with existing solver</a:t>
                </a:r>
                <a:endParaRPr lang="en-US" sz="2400" b="1" dirty="0"/>
              </a:p>
              <a:p>
                <a:pPr marL="685800" lvl="1" indent="-342900">
                  <a:buFont typeface="+mj-lt"/>
                  <a:buAutoNum type="arabicPeriod"/>
                </a:pPr>
                <a:r>
                  <a:rPr lang="en-US" sz="2400" dirty="0"/>
                  <a:t>Repeat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sub>
                    </m:sSub>
                  </m:oMath>
                </a14:m>
                <a:r>
                  <a:rPr lang="en-US" sz="2400" dirty="0"/>
                  <a:t> UQ samples</a:t>
                </a:r>
              </a:p>
              <a:p>
                <a:pPr marL="685800" lvl="1" indent="-342900">
                  <a:buFont typeface="+mj-lt"/>
                  <a:buAutoNum type="arabicPeriod"/>
                </a:pPr>
                <a:r>
                  <a:rPr lang="en-US" sz="2400" dirty="0"/>
                  <a:t>Use sampling-based estimators for statistics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8" name="Text Placeholder 3">
                <a:extLst>
                  <a:ext uri="{FF2B5EF4-FFF2-40B4-BE49-F238E27FC236}">
                    <a16:creationId xmlns:a16="http://schemas.microsoft.com/office/drawing/2014/main" id="{8B8E5BB6-DFB8-114E-9F54-0E288633F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14" y="3999684"/>
                <a:ext cx="8504708" cy="1673352"/>
              </a:xfrm>
              <a:prstGeom prst="rect">
                <a:avLst/>
              </a:prstGeom>
              <a:blipFill>
                <a:blip r:embed="rId3"/>
                <a:stretch>
                  <a:fillRect l="-1194" t="-4511" b="-25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7F9847B-AF9C-42CA-BBA1-B268364E6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1036"/>
          </a:xfrm>
        </p:spPr>
        <p:txBody>
          <a:bodyPr>
            <a:normAutofit fontScale="90000"/>
          </a:bodyPr>
          <a:lstStyle/>
          <a:p>
            <a:r>
              <a:rPr lang="en-US" dirty="0"/>
              <a:t>Background – Sampling uncertainty quantification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E69B1069-EA70-4FB3-91DE-EDE32237AB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2087" y="1382200"/>
                <a:ext cx="6000338" cy="1673288"/>
              </a:xfr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Quantity of interest (</a:t>
                </a:r>
                <a:r>
                  <a:rPr lang="en-US" sz="2400" dirty="0" err="1"/>
                  <a:t>QoI</a:t>
                </a:r>
                <a:r>
                  <a:rPr lang="en-US" sz="2400" dirty="0"/>
                  <a:t>):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Characterize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𝑸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with</a:t>
                </a:r>
              </a:p>
              <a:p>
                <a:pPr lvl="1"/>
                <a:r>
                  <a:rPr lang="en-US" sz="2400" dirty="0">
                    <a:ea typeface="Cambria Math" panose="02040503050406030204" pitchFamily="18" charset="0"/>
                  </a:rPr>
                  <a:t>Mean,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400" i="1" dirty="0">
                    <a:ea typeface="Cambria Math" panose="02040503050406030204" pitchFamily="18" charset="0"/>
                  </a:rPr>
                  <a:t>		</a:t>
                </a:r>
              </a:p>
              <a:p>
                <a:pPr lvl="1"/>
                <a:r>
                  <a:rPr lang="en-US" sz="2400" b="1" dirty="0">
                    <a:ea typeface="Cambria Math" panose="02040503050406030204" pitchFamily="18" charset="0"/>
                  </a:rPr>
                  <a:t>Variance,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𝕍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𝝃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𝑸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	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E69B1069-EA70-4FB3-91DE-EDE32237AB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2087" y="1382200"/>
                <a:ext cx="6000338" cy="1673288"/>
              </a:xfrm>
              <a:blipFill>
                <a:blip r:embed="rId4"/>
                <a:stretch>
                  <a:fillRect l="-1266" t="-5263" b="-6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19A5C8-F2CC-161F-4AC4-029CA73892EA}"/>
                  </a:ext>
                </a:extLst>
              </p:cNvPr>
              <p:cNvSpPr txBox="1"/>
              <p:nvPr/>
            </p:nvSpPr>
            <p:spPr>
              <a:xfrm>
                <a:off x="6236770" y="2290921"/>
                <a:ext cx="5606718" cy="1169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19A5C8-F2CC-161F-4AC4-029CA7389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770" y="2290921"/>
                <a:ext cx="5606718" cy="1169231"/>
              </a:xfrm>
              <a:prstGeom prst="rect">
                <a:avLst/>
              </a:prstGeom>
              <a:blipFill>
                <a:blip r:embed="rId5"/>
                <a:stretch>
                  <a:fillRect t="-95699" b="-1526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B75053-D110-5827-0898-ED212BEEBC00}"/>
                  </a:ext>
                </a:extLst>
              </p:cNvPr>
              <p:cNvSpPr txBox="1"/>
              <p:nvPr/>
            </p:nvSpPr>
            <p:spPr>
              <a:xfrm>
                <a:off x="6433328" y="3460152"/>
                <a:ext cx="5606718" cy="1169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𝕍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B75053-D110-5827-0898-ED212BEEB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328" y="3460152"/>
                <a:ext cx="5606718" cy="1169231"/>
              </a:xfrm>
              <a:prstGeom prst="rect">
                <a:avLst/>
              </a:prstGeom>
              <a:blipFill>
                <a:blip r:embed="rId6"/>
                <a:stretch>
                  <a:fillRect t="-95699" b="-1526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F0200B-5C0C-BC32-2EEC-B87ECAA4E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37A42-1143-48FC-B4BA-4801294DBEE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59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99A0472-63DE-13FA-B4FC-A3739A3DB3D2}"/>
              </a:ext>
            </a:extLst>
          </p:cNvPr>
          <p:cNvSpPr/>
          <p:nvPr/>
        </p:nvSpPr>
        <p:spPr>
          <a:xfrm>
            <a:off x="6061063" y="1382200"/>
            <a:ext cx="5536585" cy="2482785"/>
          </a:xfrm>
          <a:prstGeom prst="rect">
            <a:avLst/>
          </a:prstGeom>
          <a:solidFill>
            <a:schemeClr val="bg1"/>
          </a:solidFill>
          <a:ln w="571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E100FA0-9BD9-0F49-7263-BAB695C42946}"/>
                  </a:ext>
                </a:extLst>
              </p:cNvPr>
              <p:cNvSpPr txBox="1"/>
              <p:nvPr/>
            </p:nvSpPr>
            <p:spPr>
              <a:xfrm>
                <a:off x="5969575" y="1728070"/>
                <a:ext cx="5536585" cy="15799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≔</m:t>
                      </m:r>
                      <m:acc>
                        <m:accPr>
                          <m:chr m:val="̃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acc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E100FA0-9BD9-0F49-7263-BAB695C42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575" y="1728070"/>
                <a:ext cx="5536585" cy="1579920"/>
              </a:xfrm>
              <a:prstGeom prst="rect">
                <a:avLst/>
              </a:prstGeom>
              <a:blipFill>
                <a:blip r:embed="rId3"/>
                <a:stretch>
                  <a:fillRect t="-70635" b="-865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7F9847B-AF9C-42CA-BBA1-B268364E6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1036"/>
          </a:xfrm>
        </p:spPr>
        <p:txBody>
          <a:bodyPr>
            <a:normAutofit fontScale="90000"/>
          </a:bodyPr>
          <a:lstStyle/>
          <a:p>
            <a:r>
              <a:rPr lang="en-US" dirty="0"/>
              <a:t>Background – Stochastic solvers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E69B1069-EA70-4FB3-91DE-EDE32237AB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2814" y="1382200"/>
                <a:ext cx="5586761" cy="1450942"/>
              </a:xfrm>
            </p:spPr>
            <p:txBody>
              <a:bodyPr>
                <a:noAutofit/>
              </a:bodyPr>
              <a:lstStyle/>
              <a:p>
                <a:pPr marL="342900" indent="-342900"/>
                <a:r>
                  <a:rPr lang="en-US" sz="2400" dirty="0"/>
                  <a:t>Solver uncertainty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Solver tally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342900" indent="-342900"/>
                <a:r>
                  <a:rPr lang="en-US" sz="2400" b="1" dirty="0"/>
                  <a:t>Approximate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𝑸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E69B1069-EA70-4FB3-91DE-EDE32237AB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2814" y="1382200"/>
                <a:ext cx="5586761" cy="1450942"/>
              </a:xfrm>
              <a:blipFill>
                <a:blip r:embed="rId4"/>
                <a:stretch>
                  <a:fillRect l="-1591" t="-6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3">
                <a:extLst>
                  <a:ext uri="{FF2B5EF4-FFF2-40B4-BE49-F238E27FC236}">
                    <a16:creationId xmlns:a16="http://schemas.microsoft.com/office/drawing/2014/main" id="{3211950D-4CF2-0B73-2DBA-411CBC5844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2814" y="4375910"/>
                <a:ext cx="7135586" cy="1813298"/>
              </a:xfrm>
              <a:prstGeom prst="rect">
                <a:avLst/>
              </a:prstGeom>
            </p:spPr>
            <p:txBody>
              <a:bodyPr vert="horz" lIns="91440" tIns="45720" rIns="91440" bIns="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u="sng" dirty="0"/>
                  <a:t>Example: Monte Carlo Radiation Transport</a:t>
                </a:r>
              </a:p>
              <a:p>
                <a:pPr marL="342900" indent="-342900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goal quantity (flux, energy dep., </a:t>
                </a:r>
                <a:r>
                  <a:rPr lang="en-US" sz="2400" i="1" dirty="0" err="1"/>
                  <a:t>etc</a:t>
                </a:r>
                <a:r>
                  <a:rPr lang="en-US" sz="2400" dirty="0"/>
                  <a:t>)</a:t>
                </a:r>
                <a:endParaRPr lang="en-US" sz="2400" i="1" dirty="0"/>
              </a:p>
              <a:p>
                <a:pPr marL="342900" indent="-342900"/>
                <a:r>
                  <a:rPr lang="en-US" sz="2400" dirty="0"/>
                  <a:t>Solver tally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single history’s tally</a:t>
                </a:r>
              </a:p>
              <a:p>
                <a:pPr marL="342900" indent="-342900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number of particle histories</a:t>
                </a:r>
              </a:p>
              <a:p>
                <a:pPr marL="342900" indent="-342900"/>
                <a:endParaRPr lang="en-US" sz="2400" dirty="0"/>
              </a:p>
            </p:txBody>
          </p:sp>
        </mc:Choice>
        <mc:Fallback xmlns="">
          <p:sp>
            <p:nvSpPr>
              <p:cNvPr id="3" name="Text Placeholder 3">
                <a:extLst>
                  <a:ext uri="{FF2B5EF4-FFF2-40B4-BE49-F238E27FC236}">
                    <a16:creationId xmlns:a16="http://schemas.microsoft.com/office/drawing/2014/main" id="{3211950D-4CF2-0B73-2DBA-411CBC584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14" y="4375910"/>
                <a:ext cx="7135586" cy="1813298"/>
              </a:xfrm>
              <a:prstGeom prst="rect">
                <a:avLst/>
              </a:prstGeom>
              <a:blipFill>
                <a:blip r:embed="rId7"/>
                <a:stretch>
                  <a:fillRect l="-1423" t="-4861"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5A276A8-54C4-43D8-A346-ECECC2F76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37A42-1143-48FC-B4BA-4801294DBEE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91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3E0D2E-EC5E-9C2E-0051-AE8FB471DF1B}"/>
              </a:ext>
            </a:extLst>
          </p:cNvPr>
          <p:cNvSpPr/>
          <p:nvPr/>
        </p:nvSpPr>
        <p:spPr>
          <a:xfrm>
            <a:off x="2547159" y="5546110"/>
            <a:ext cx="7097679" cy="1242882"/>
          </a:xfrm>
          <a:prstGeom prst="rect">
            <a:avLst/>
          </a:prstGeom>
          <a:solidFill>
            <a:schemeClr val="bg1"/>
          </a:solidFill>
          <a:ln w="571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3EC12CD-9983-CC44-962D-D65BC5F0C1CF}"/>
                  </a:ext>
                </a:extLst>
              </p:cNvPr>
              <p:cNvSpPr txBox="1"/>
              <p:nvPr/>
            </p:nvSpPr>
            <p:spPr>
              <a:xfrm>
                <a:off x="223663" y="2169788"/>
                <a:ext cx="8991457" cy="645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371600" lvl="2" indent="-457200">
                  <a:lnSpc>
                    <a:spcPct val="150000"/>
                  </a:lnSpc>
                  <a:buClr>
                    <a:schemeClr val="accent1"/>
                  </a:buClr>
                  <a:buFont typeface="+mj-lt"/>
                  <a:buAutoNum type="alphaLcParenR" startAt="2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Run radiation transport simulation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particles</a:t>
                </a:r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3EC12CD-9983-CC44-962D-D65BC5F0C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63" y="2169788"/>
                <a:ext cx="8991457" cy="645433"/>
              </a:xfrm>
              <a:prstGeom prst="rect">
                <a:avLst/>
              </a:prstGeom>
              <a:blipFill>
                <a:blip r:embed="rId3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043ABBC-734B-B149-B249-648B8A622DEB}"/>
                  </a:ext>
                </a:extLst>
              </p:cNvPr>
              <p:cNvSpPr txBox="1"/>
              <p:nvPr/>
            </p:nvSpPr>
            <p:spPr>
              <a:xfrm>
                <a:off x="223664" y="1359812"/>
                <a:ext cx="11297344" cy="8636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chemeClr val="accent1"/>
                  </a:buClr>
                  <a:buFont typeface="+mj-lt"/>
                  <a:buAutoNum type="arabicPeriod" startAt="2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</a:t>
                </a:r>
                <a:r>
                  <a:rPr lang="en-US" sz="24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 = 1: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sub>
                    </m:sSub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371600" lvl="2" indent="-457200">
                  <a:buClr>
                    <a:schemeClr val="accent1"/>
                  </a:buClr>
                  <a:buFont typeface="+mj-lt"/>
                  <a:buAutoNum type="alphaLcParenR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Sample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043ABBC-734B-B149-B249-648B8A622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64" y="1359812"/>
                <a:ext cx="11297344" cy="863698"/>
              </a:xfrm>
              <a:prstGeom prst="rect">
                <a:avLst/>
              </a:prstGeom>
              <a:blipFill>
                <a:blip r:embed="rId4"/>
                <a:stretch>
                  <a:fillRect l="-673" t="-5797" b="-14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AA2064D-1307-487F-809B-63FEC12CB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Brute-Force Attempt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67FE415-6C29-EA4C-AF11-969EB3903CE5}"/>
                  </a:ext>
                </a:extLst>
              </p:cNvPr>
              <p:cNvSpPr txBox="1"/>
              <p:nvPr/>
            </p:nvSpPr>
            <p:spPr>
              <a:xfrm>
                <a:off x="223664" y="553975"/>
                <a:ext cx="11297344" cy="716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200000"/>
                  </a:lnSpc>
                  <a:buClr>
                    <a:schemeClr val="accent1"/>
                  </a:buClr>
                  <a:buFont typeface="+mj-lt"/>
                  <a:buAutoNum type="arabicPeriod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Stochastic parameter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that influences output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67FE415-6C29-EA4C-AF11-969EB3903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64" y="553975"/>
                <a:ext cx="11297344" cy="716350"/>
              </a:xfrm>
              <a:prstGeom prst="rect">
                <a:avLst/>
              </a:prstGeom>
              <a:blipFill>
                <a:blip r:embed="rId5"/>
                <a:stretch>
                  <a:fillRect l="-673" b="-17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E364054-03C0-B946-9FBD-4D3C7C94BCFB}"/>
                  </a:ext>
                </a:extLst>
              </p:cNvPr>
              <p:cNvSpPr txBox="1"/>
              <p:nvPr/>
            </p:nvSpPr>
            <p:spPr>
              <a:xfrm>
                <a:off x="223664" y="2800955"/>
                <a:ext cx="11297344" cy="7176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371600" lvl="2" indent="-457200">
                  <a:buClr>
                    <a:schemeClr val="accent1"/>
                  </a:buClr>
                  <a:buFont typeface="+mj-lt"/>
                  <a:buAutoNum type="alphaLcParenR" startAt="3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Calculate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sub>
                        </m:sSub>
                      </m:sup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		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E364054-03C0-B946-9FBD-4D3C7C94B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64" y="2800955"/>
                <a:ext cx="11297344" cy="717697"/>
              </a:xfrm>
              <a:prstGeom prst="rect">
                <a:avLst/>
              </a:prstGeom>
              <a:blipFill>
                <a:blip r:embed="rId6"/>
                <a:stretch>
                  <a:fillRect t="-70175" b="-10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0116CDC-0088-E685-C860-421402F771AC}"/>
              </a:ext>
            </a:extLst>
          </p:cNvPr>
          <p:cNvSpPr txBox="1"/>
          <p:nvPr/>
        </p:nvSpPr>
        <p:spPr>
          <a:xfrm>
            <a:off x="223663" y="4870651"/>
            <a:ext cx="6380337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Clr>
                <a:schemeClr val="accent1"/>
              </a:buClr>
              <a:buFont typeface="+mj-lt"/>
              <a:buAutoNum type="arabicPeriod" startAt="4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Approximate variance over UQ space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507F5A-6785-7CD6-4C73-610EF285BE9B}"/>
              </a:ext>
            </a:extLst>
          </p:cNvPr>
          <p:cNvSpPr txBox="1"/>
          <p:nvPr/>
        </p:nvSpPr>
        <p:spPr>
          <a:xfrm>
            <a:off x="223663" y="3300606"/>
            <a:ext cx="6670781" cy="716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Clr>
                <a:schemeClr val="accent1"/>
              </a:buClr>
              <a:buFont typeface="+mj-lt"/>
              <a:buAutoNum type="arabicPeriod" startAt="3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Approximate mean over UQ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8442BD-FCE1-BF33-F543-F11FA8EB6223}"/>
                  </a:ext>
                </a:extLst>
              </p:cNvPr>
              <p:cNvSpPr txBox="1"/>
              <p:nvPr/>
            </p:nvSpPr>
            <p:spPr>
              <a:xfrm>
                <a:off x="2237434" y="3892216"/>
                <a:ext cx="4657010" cy="1169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</m:sup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8442BD-FCE1-BF33-F543-F11FA8EB6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434" y="3892216"/>
                <a:ext cx="4657010" cy="1169231"/>
              </a:xfrm>
              <a:prstGeom prst="rect">
                <a:avLst/>
              </a:prstGeom>
              <a:blipFill>
                <a:blip r:embed="rId7"/>
                <a:stretch>
                  <a:fillRect l="-272" t="-95699" b="-1526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D0EB4B-7E4B-C136-1266-51AFAFF3866F}"/>
                  </a:ext>
                </a:extLst>
              </p:cNvPr>
              <p:cNvSpPr txBox="1"/>
              <p:nvPr/>
            </p:nvSpPr>
            <p:spPr>
              <a:xfrm>
                <a:off x="2547160" y="5578870"/>
                <a:ext cx="7097679" cy="1169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𝕍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𝕍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𝑎𝑣𝑔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D0EB4B-7E4B-C136-1266-51AFAFF38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160" y="5578870"/>
                <a:ext cx="7097679" cy="1169231"/>
              </a:xfrm>
              <a:prstGeom prst="rect">
                <a:avLst/>
              </a:prstGeom>
              <a:blipFill>
                <a:blip r:embed="rId8"/>
                <a:stretch>
                  <a:fillRect t="-95699" b="-1516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FB2B34-21E2-FF2C-3D95-3728DDA4F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37A42-1143-48FC-B4BA-4801294DBEE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0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/>
      <p:bldP spid="7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9847B-AF9C-42CA-BBA1-B268364E6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1036"/>
          </a:xfrm>
        </p:spPr>
        <p:txBody>
          <a:bodyPr>
            <a:normAutofit fontScale="90000"/>
          </a:bodyPr>
          <a:lstStyle/>
          <a:p>
            <a:r>
              <a:rPr lang="en-US" dirty="0"/>
              <a:t>Variance Deconvolution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226918-AACC-B8E4-1396-140FDD19832B}"/>
                  </a:ext>
                </a:extLst>
              </p:cNvPr>
              <p:cNvSpPr txBox="1"/>
              <p:nvPr/>
            </p:nvSpPr>
            <p:spPr>
              <a:xfrm>
                <a:off x="3767495" y="1111757"/>
                <a:ext cx="4657010" cy="7340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226918-AACC-B8E4-1396-140FDD198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495" y="1111757"/>
                <a:ext cx="4657010" cy="734047"/>
              </a:xfrm>
              <a:prstGeom prst="rect">
                <a:avLst/>
              </a:prstGeom>
              <a:blipFill>
                <a:blip r:embed="rId3"/>
                <a:stretch>
                  <a:fillRect b="-16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99DF04-A40E-14B0-4477-2F23053DD430}"/>
                  </a:ext>
                </a:extLst>
              </p:cNvPr>
              <p:cNvSpPr txBox="1"/>
              <p:nvPr/>
            </p:nvSpPr>
            <p:spPr>
              <a:xfrm>
                <a:off x="3005298" y="3903948"/>
                <a:ext cx="6998309" cy="10270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𝕍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𝕍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99DF04-A40E-14B0-4477-2F23053DD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298" y="3903948"/>
                <a:ext cx="6998309" cy="1027012"/>
              </a:xfrm>
              <a:prstGeom prst="rect">
                <a:avLst/>
              </a:prstGeom>
              <a:blipFill>
                <a:blip r:embed="rId4"/>
                <a:stretch>
                  <a:fillRect b="-36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2E25C-2AAA-CBF7-0DCA-629DD120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37A42-1143-48FC-B4BA-4801294DBEED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CB4B80-F593-1FCD-ED50-1F0A73413C9B}"/>
                  </a:ext>
                </a:extLst>
              </p:cNvPr>
              <p:cNvSpPr txBox="1"/>
              <p:nvPr/>
            </p:nvSpPr>
            <p:spPr>
              <a:xfrm>
                <a:off x="157288" y="2387877"/>
                <a:ext cx="6393659" cy="592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Apply law of total variance to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𝕍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</m:d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CB4B80-F593-1FCD-ED50-1F0A73413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88" y="2387877"/>
                <a:ext cx="6393659" cy="592213"/>
              </a:xfrm>
              <a:prstGeom prst="rect">
                <a:avLst/>
              </a:prstGeom>
              <a:blipFill>
                <a:blip r:embed="rId5"/>
                <a:stretch>
                  <a:fillRect l="-1984" t="-8511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0E91CCE6-C269-D759-59E7-47C3B18A5552}"/>
              </a:ext>
            </a:extLst>
          </p:cNvPr>
          <p:cNvSpPr/>
          <p:nvPr/>
        </p:nvSpPr>
        <p:spPr>
          <a:xfrm>
            <a:off x="5398988" y="4046450"/>
            <a:ext cx="1394024" cy="745653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09C2A7-41EC-A76C-A75C-A46C139BA997}"/>
              </a:ext>
            </a:extLst>
          </p:cNvPr>
          <p:cNvSpPr txBox="1"/>
          <p:nvPr/>
        </p:nvSpPr>
        <p:spPr>
          <a:xfrm>
            <a:off x="4403870" y="3000895"/>
            <a:ext cx="33842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Goal: </a:t>
            </a:r>
            <a:br>
              <a:rPr lang="en-US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Parametric variance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79A760-E57D-137F-DBBE-F6CF18CE54F5}"/>
              </a:ext>
            </a:extLst>
          </p:cNvPr>
          <p:cNvSpPr txBox="1"/>
          <p:nvPr/>
        </p:nvSpPr>
        <p:spPr>
          <a:xfrm>
            <a:off x="3069949" y="5355556"/>
            <a:ext cx="25841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Accessible: Total variance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0393A9DE-FDEA-DBF3-B3A8-A4D42D76EA1E}"/>
              </a:ext>
            </a:extLst>
          </p:cNvPr>
          <p:cNvSpPr/>
          <p:nvPr/>
        </p:nvSpPr>
        <p:spPr>
          <a:xfrm rot="5400000">
            <a:off x="4015516" y="4208741"/>
            <a:ext cx="693013" cy="1491602"/>
          </a:xfrm>
          <a:prstGeom prst="rightBrac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 descr="Checkmark with solid fill">
            <a:extLst>
              <a:ext uri="{FF2B5EF4-FFF2-40B4-BE49-F238E27FC236}">
                <a16:creationId xmlns:a16="http://schemas.microsoft.com/office/drawing/2014/main" id="{4BF81D34-29F0-FE9F-27E0-8A7DED2F73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68250" y="1167866"/>
            <a:ext cx="526297" cy="526297"/>
          </a:xfrm>
          <a:prstGeom prst="rect">
            <a:avLst/>
          </a:prstGeom>
        </p:spPr>
      </p:pic>
      <p:sp>
        <p:nvSpPr>
          <p:cNvPr id="21" name="Right Brace 20">
            <a:extLst>
              <a:ext uri="{FF2B5EF4-FFF2-40B4-BE49-F238E27FC236}">
                <a16:creationId xmlns:a16="http://schemas.microsoft.com/office/drawing/2014/main" id="{EFD6145B-47A8-AC80-EE1E-603A87323D09}"/>
              </a:ext>
            </a:extLst>
          </p:cNvPr>
          <p:cNvSpPr/>
          <p:nvPr/>
        </p:nvSpPr>
        <p:spPr>
          <a:xfrm rot="5400000">
            <a:off x="7735166" y="3931293"/>
            <a:ext cx="693013" cy="2186641"/>
          </a:xfrm>
          <a:prstGeom prst="rightBrac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48650F-74DB-6108-8ECB-B669AD32C620}"/>
              </a:ext>
            </a:extLst>
          </p:cNvPr>
          <p:cNvSpPr txBox="1"/>
          <p:nvPr/>
        </p:nvSpPr>
        <p:spPr>
          <a:xfrm>
            <a:off x="6214947" y="5356959"/>
            <a:ext cx="37461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Accessible: Average MCRT solver variance</a:t>
            </a:r>
          </a:p>
        </p:txBody>
      </p:sp>
    </p:spTree>
    <p:extLst>
      <p:ext uri="{BB962C8B-B14F-4D97-AF65-F5344CB8AC3E}">
        <p14:creationId xmlns:p14="http://schemas.microsoft.com/office/powerpoint/2010/main" val="372337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 animBg="1"/>
      <p:bldP spid="10" grpId="0"/>
      <p:bldP spid="13" grpId="0"/>
      <p:bldP spid="16" grpId="0" animBg="1"/>
      <p:bldP spid="21" grpId="0" animBg="1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D0EB4B-7E4B-C136-1266-51AFAFF3866F}"/>
                  </a:ext>
                </a:extLst>
              </p:cNvPr>
              <p:cNvSpPr txBox="1"/>
              <p:nvPr/>
            </p:nvSpPr>
            <p:spPr>
              <a:xfrm>
                <a:off x="362857" y="5515463"/>
                <a:ext cx="8852263" cy="1169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𝑎𝑣𝑔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𝕍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𝕍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D0EB4B-7E4B-C136-1266-51AFAFF38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57" y="5515463"/>
                <a:ext cx="8852263" cy="1169231"/>
              </a:xfrm>
              <a:prstGeom prst="rect">
                <a:avLst/>
              </a:prstGeom>
              <a:blipFill>
                <a:blip r:embed="rId3"/>
                <a:stretch>
                  <a:fillRect l="-1719" t="-95699" b="-1526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D5478D-0F81-838B-D7CC-0B0AFAC5D57D}"/>
                  </a:ext>
                </a:extLst>
              </p:cNvPr>
              <p:cNvSpPr txBox="1"/>
              <p:nvPr/>
            </p:nvSpPr>
            <p:spPr>
              <a:xfrm>
                <a:off x="8988908" y="5868969"/>
                <a:ext cx="3184013" cy="4945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𝕍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as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D5478D-0F81-838B-D7CC-0B0AFAC5D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8908" y="5868969"/>
                <a:ext cx="3184013" cy="494559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3EC12CD-9983-CC44-962D-D65BC5F0C1CF}"/>
                  </a:ext>
                </a:extLst>
              </p:cNvPr>
              <p:cNvSpPr txBox="1"/>
              <p:nvPr/>
            </p:nvSpPr>
            <p:spPr>
              <a:xfrm>
                <a:off x="223663" y="2169788"/>
                <a:ext cx="8991457" cy="645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371600" lvl="2" indent="-457200">
                  <a:lnSpc>
                    <a:spcPct val="150000"/>
                  </a:lnSpc>
                  <a:buClr>
                    <a:schemeClr val="accent1"/>
                  </a:buClr>
                  <a:buFont typeface="+mj-lt"/>
                  <a:buAutoNum type="alphaLcParenR" startAt="2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Run radiation transport simulation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particles</a:t>
                </a:r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3EC12CD-9983-CC44-962D-D65BC5F0C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63" y="2169788"/>
                <a:ext cx="8991457" cy="645433"/>
              </a:xfrm>
              <a:prstGeom prst="rect">
                <a:avLst/>
              </a:prstGeom>
              <a:blipFill>
                <a:blip r:embed="rId5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043ABBC-734B-B149-B249-648B8A622DEB}"/>
                  </a:ext>
                </a:extLst>
              </p:cNvPr>
              <p:cNvSpPr txBox="1"/>
              <p:nvPr/>
            </p:nvSpPr>
            <p:spPr>
              <a:xfrm>
                <a:off x="223664" y="1359812"/>
                <a:ext cx="11297344" cy="8636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chemeClr val="accent1"/>
                  </a:buClr>
                  <a:buFont typeface="+mj-lt"/>
                  <a:buAutoNum type="arabicPeriod" startAt="2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</a:t>
                </a:r>
                <a:r>
                  <a:rPr lang="en-US" sz="24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 = 1: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sub>
                    </m:sSub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371600" lvl="2" indent="-457200">
                  <a:buClr>
                    <a:schemeClr val="accent1"/>
                  </a:buClr>
                  <a:buFont typeface="+mj-lt"/>
                  <a:buAutoNum type="alphaLcParenR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Sample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043ABBC-734B-B149-B249-648B8A622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64" y="1359812"/>
                <a:ext cx="11297344" cy="863698"/>
              </a:xfrm>
              <a:prstGeom prst="rect">
                <a:avLst/>
              </a:prstGeom>
              <a:blipFill>
                <a:blip r:embed="rId6"/>
                <a:stretch>
                  <a:fillRect l="-673" t="-5797" b="-14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AA2064D-1307-487F-809B-63FEC12CB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Brute-Force Result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67FE415-6C29-EA4C-AF11-969EB3903CE5}"/>
                  </a:ext>
                </a:extLst>
              </p:cNvPr>
              <p:cNvSpPr txBox="1"/>
              <p:nvPr/>
            </p:nvSpPr>
            <p:spPr>
              <a:xfrm>
                <a:off x="223664" y="553975"/>
                <a:ext cx="11297344" cy="716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200000"/>
                  </a:lnSpc>
                  <a:buClr>
                    <a:schemeClr val="accent1"/>
                  </a:buClr>
                  <a:buFont typeface="+mj-lt"/>
                  <a:buAutoNum type="arabicPeriod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Stochastic parameter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that influences output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67FE415-6C29-EA4C-AF11-969EB3903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64" y="553975"/>
                <a:ext cx="11297344" cy="716350"/>
              </a:xfrm>
              <a:prstGeom prst="rect">
                <a:avLst/>
              </a:prstGeom>
              <a:blipFill>
                <a:blip r:embed="rId7"/>
                <a:stretch>
                  <a:fillRect l="-673" b="-17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E364054-03C0-B946-9FBD-4D3C7C94BCFB}"/>
                  </a:ext>
                </a:extLst>
              </p:cNvPr>
              <p:cNvSpPr txBox="1"/>
              <p:nvPr/>
            </p:nvSpPr>
            <p:spPr>
              <a:xfrm>
                <a:off x="223664" y="2800955"/>
                <a:ext cx="11297344" cy="7176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371600" lvl="2" indent="-457200">
                  <a:buClr>
                    <a:schemeClr val="accent1"/>
                  </a:buClr>
                  <a:buFont typeface="+mj-lt"/>
                  <a:buAutoNum type="alphaLcParenR" startAt="3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Calculate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sub>
                        </m:sSub>
                      </m:sup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		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E364054-03C0-B946-9FBD-4D3C7C94B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64" y="2800955"/>
                <a:ext cx="11297344" cy="717697"/>
              </a:xfrm>
              <a:prstGeom prst="rect">
                <a:avLst/>
              </a:prstGeom>
              <a:blipFill>
                <a:blip r:embed="rId8"/>
                <a:stretch>
                  <a:fillRect t="-70175" b="-10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0116CDC-0088-E685-C860-421402F771AC}"/>
              </a:ext>
            </a:extLst>
          </p:cNvPr>
          <p:cNvSpPr txBox="1"/>
          <p:nvPr/>
        </p:nvSpPr>
        <p:spPr>
          <a:xfrm>
            <a:off x="223663" y="4870651"/>
            <a:ext cx="6380337" cy="7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Clr>
                <a:schemeClr val="accent1"/>
              </a:buClr>
              <a:buFont typeface="+mj-lt"/>
              <a:buAutoNum type="arabicPeriod" startAt="4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Approximate variance over UQ space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507F5A-6785-7CD6-4C73-610EF285BE9B}"/>
              </a:ext>
            </a:extLst>
          </p:cNvPr>
          <p:cNvSpPr txBox="1"/>
          <p:nvPr/>
        </p:nvSpPr>
        <p:spPr>
          <a:xfrm>
            <a:off x="223663" y="3300606"/>
            <a:ext cx="6670781" cy="716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Clr>
                <a:schemeClr val="accent1"/>
              </a:buClr>
              <a:buFont typeface="+mj-lt"/>
              <a:buAutoNum type="arabicPeriod" startAt="3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Approximate mean over UQ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8442BD-FCE1-BF33-F543-F11FA8EB6223}"/>
                  </a:ext>
                </a:extLst>
              </p:cNvPr>
              <p:cNvSpPr txBox="1"/>
              <p:nvPr/>
            </p:nvSpPr>
            <p:spPr>
              <a:xfrm>
                <a:off x="2237434" y="3892216"/>
                <a:ext cx="4657010" cy="1169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</m:sup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8442BD-FCE1-BF33-F543-F11FA8EB6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434" y="3892216"/>
                <a:ext cx="4657010" cy="1169231"/>
              </a:xfrm>
              <a:prstGeom prst="rect">
                <a:avLst/>
              </a:prstGeom>
              <a:blipFill>
                <a:blip r:embed="rId9"/>
                <a:stretch>
                  <a:fillRect l="-272" t="-95699" b="-1526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1F842B4F-772F-A137-E55A-46DD1C07C1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68147" y="4213682"/>
            <a:ext cx="526297" cy="526297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BA6CA4A-941D-22C7-1DF8-1E97B4A01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37A42-1143-48FC-B4BA-4801294DBEED}" type="slidenum">
              <a:rPr lang="en-US" smtClean="0"/>
              <a:t>9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45B63FA-B0A3-86C2-7A96-0BA27D5006B9}"/>
              </a:ext>
            </a:extLst>
          </p:cNvPr>
          <p:cNvSpPr/>
          <p:nvPr/>
        </p:nvSpPr>
        <p:spPr>
          <a:xfrm>
            <a:off x="6906596" y="2279597"/>
            <a:ext cx="434730" cy="632815"/>
          </a:xfrm>
          <a:prstGeom prst="rect">
            <a:avLst/>
          </a:prstGeom>
          <a:noFill/>
          <a:ln w="3810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4F5D5C-23A2-CC7D-86ED-FB42825162B9}"/>
              </a:ext>
            </a:extLst>
          </p:cNvPr>
          <p:cNvSpPr/>
          <p:nvPr/>
        </p:nvSpPr>
        <p:spPr>
          <a:xfrm>
            <a:off x="10974251" y="5825649"/>
            <a:ext cx="1198669" cy="632815"/>
          </a:xfrm>
          <a:prstGeom prst="rect">
            <a:avLst/>
          </a:prstGeom>
          <a:noFill/>
          <a:ln w="3810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EAB7292-4393-C78C-9DD5-3879407743E1}"/>
              </a:ext>
            </a:extLst>
          </p:cNvPr>
          <p:cNvSpPr/>
          <p:nvPr/>
        </p:nvSpPr>
        <p:spPr>
          <a:xfrm>
            <a:off x="7197634" y="5587002"/>
            <a:ext cx="1888309" cy="1110110"/>
          </a:xfrm>
          <a:prstGeom prst="rect">
            <a:avLst/>
          </a:prstGeom>
          <a:noFill/>
          <a:ln w="3810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7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 animBg="1"/>
    </p:bldLst>
  </p:timing>
</p:sld>
</file>

<file path=ppt/theme/theme1.xml><?xml version="1.0" encoding="utf-8"?>
<a:theme xmlns:a="http://schemas.openxmlformats.org/drawingml/2006/main" name="cement_orange_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55A11"/>
      </a:accent1>
      <a:accent2>
        <a:srgbClr val="FAEFEA"/>
      </a:accent2>
      <a:accent3>
        <a:srgbClr val="757070"/>
      </a:accent3>
      <a:accent4>
        <a:srgbClr val="C55A11"/>
      </a:accent4>
      <a:accent5>
        <a:srgbClr val="C55A11"/>
      </a:accent5>
      <a:accent6>
        <a:srgbClr val="C55A1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ment_orange_theme" id="{FB7C661A-3F36-401C-90DC-3C1ADCCD91FE}" vid="{C8073B22-F2E6-4040-BC5C-9922886DA9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12610</TotalTime>
  <Words>3157</Words>
  <Application>Microsoft Macintosh PowerPoint</Application>
  <PresentationFormat>Widescreen</PresentationFormat>
  <Paragraphs>373</Paragraphs>
  <Slides>23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Cambria Math</vt:lpstr>
      <vt:lpstr>Wingdings</vt:lpstr>
      <vt:lpstr>cement_orange_theme</vt:lpstr>
      <vt:lpstr>Uncertainty Quantification Functionality in MC/DC</vt:lpstr>
      <vt:lpstr>Bottom Line, Up Front</vt:lpstr>
      <vt:lpstr>Roadmap</vt:lpstr>
      <vt:lpstr>Summary: Variance Deconvolution</vt:lpstr>
      <vt:lpstr>Background – Sampling uncertainty quantification</vt:lpstr>
      <vt:lpstr>Background – Stochastic solvers</vt:lpstr>
      <vt:lpstr>Brute-Force Attempt</vt:lpstr>
      <vt:lpstr>Variance Deconvolution</vt:lpstr>
      <vt:lpstr>Brute-Force Result</vt:lpstr>
      <vt:lpstr>Variance Deconvolution Approach</vt:lpstr>
      <vt:lpstr>Batches in MC/DC</vt:lpstr>
      <vt:lpstr>Random seeding in MC/DC</vt:lpstr>
      <vt:lpstr>Implementation in MC/DC</vt:lpstr>
      <vt:lpstr>Implementation in MC/DC</vt:lpstr>
      <vt:lpstr>Parallelism in MC/DC (simplified)</vt:lpstr>
      <vt:lpstr>Example Problem – Visualize Motivations</vt:lpstr>
      <vt:lpstr>Example Problem – Visualize Motivations</vt:lpstr>
      <vt:lpstr>Example Problem – Visualize Motivations</vt:lpstr>
      <vt:lpstr>Infinite Slab Lattice Problem</vt:lpstr>
      <vt:lpstr>What is σ_η^2 without UQ?</vt:lpstr>
      <vt:lpstr>Infinite Slab Lattice Problem</vt:lpstr>
      <vt:lpstr>Error and Figure of Merit</vt:lpstr>
      <vt:lpstr>Future Considerations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Reynolds</dc:creator>
  <cp:lastModifiedBy>Clements, Kayla</cp:lastModifiedBy>
  <cp:revision>81</cp:revision>
  <dcterms:created xsi:type="dcterms:W3CDTF">2021-09-09T14:45:18Z</dcterms:created>
  <dcterms:modified xsi:type="dcterms:W3CDTF">2024-04-25T19:35:19Z</dcterms:modified>
</cp:coreProperties>
</file>